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12192000" cy="6858000"/>
  <p:notesSz cx="6858000" cy="12192000"/>
  <p:embeddedFontLst>
    <p:embeddedFont>
      <p:font typeface="MiSans" panose="020B0604020202020204" charset="-122"/>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78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jp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31466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3.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sv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2-d2nfa3h8bjvh7rlj0gjg.png"/>
          <p:cNvPicPr>
            <a:picLocks noChangeAspect="1"/>
          </p:cNvPicPr>
          <p:nvPr/>
        </p:nvPicPr>
        <p:blipFill>
          <a:blip r:embed="rId4"/>
          <a:srcRect t="3" b="3"/>
          <a:stretch/>
        </p:blipFill>
        <p:spPr>
          <a:xfrm>
            <a:off x="0" y="0"/>
            <a:ext cx="12214225" cy="6858635"/>
          </a:xfrm>
          <a:prstGeom prst="rect">
            <a:avLst/>
          </a:prstGeom>
        </p:spPr>
      </p:pic>
      <p:sp>
        <p:nvSpPr>
          <p:cNvPr id="4" name="Text 0"/>
          <p:cNvSpPr/>
          <p:nvPr/>
        </p:nvSpPr>
        <p:spPr>
          <a:xfrm>
            <a:off x="3629025" y="1935480"/>
            <a:ext cx="7943215" cy="2115820"/>
          </a:xfrm>
          <a:prstGeom prst="rect">
            <a:avLst/>
          </a:prstGeom>
          <a:noFill/>
          <a:ln/>
        </p:spPr>
        <p:txBody>
          <a:bodyPr wrap="square" lIns="91440" tIns="45720" rIns="91440" bIns="45720" rtlCol="0" anchor="t"/>
          <a:lstStyle/>
          <a:p>
            <a:pPr algn="r">
              <a:lnSpc>
                <a:spcPct val="110000"/>
              </a:lnSpc>
            </a:pPr>
            <a:r>
              <a:rPr lang="en-US" sz="6000" b="1" dirty="0">
                <a:solidFill>
                  <a:srgbClr val="000000"/>
                </a:solidFill>
                <a:latin typeface="MiSans" pitchFamily="34" charset="0"/>
                <a:ea typeface="MiSans" pitchFamily="34" charset="-122"/>
                <a:cs typeface="MiSans" pitchFamily="34" charset="-120"/>
              </a:rPr>
              <a:t>AI Appreciation 101</a:t>
            </a:r>
            <a:endParaRPr lang="en-US" sz="1600" dirty="0"/>
          </a:p>
        </p:txBody>
      </p:sp>
      <p:pic>
        <p:nvPicPr>
          <p:cNvPr id="5" name="Image 2" descr="https://kimi-img.moonshot.cn/pub/slides/slides_tmpl/image/25-08-27-20:07:36-d2nfa218bjvh7rlj0gc0.png"/>
          <p:cNvPicPr>
            <a:picLocks noChangeAspect="1"/>
          </p:cNvPicPr>
          <p:nvPr/>
        </p:nvPicPr>
        <p:blipFill>
          <a:blip r:embed="rId5"/>
          <a:stretch>
            <a:fillRect/>
          </a:stretch>
        </p:blipFill>
        <p:spPr>
          <a:xfrm>
            <a:off x="9299575" y="4330700"/>
            <a:ext cx="2272665" cy="603250"/>
          </a:xfrm>
          <a:prstGeom prst="rect">
            <a:avLst/>
          </a:prstGeom>
        </p:spPr>
      </p:pic>
      <p:sp>
        <p:nvSpPr>
          <p:cNvPr id="6" name="Text 1"/>
          <p:cNvSpPr/>
          <p:nvPr/>
        </p:nvSpPr>
        <p:spPr>
          <a:xfrm>
            <a:off x="9367615" y="4432935"/>
            <a:ext cx="2135884" cy="400110"/>
          </a:xfrm>
          <a:prstGeom prst="rect">
            <a:avLst/>
          </a:prstGeom>
          <a:noFill/>
          <a:ln/>
        </p:spPr>
        <p:txBody>
          <a:bodyPr wrap="square" lIns="91440" tIns="45720" rIns="91440" bIns="45720" rtlCol="0" anchor="t">
            <a:spAutoFit/>
          </a:bodyPr>
          <a:lstStyle/>
          <a:p>
            <a:pPr algn="ctr">
              <a:lnSpc>
                <a:spcPct val="100000"/>
              </a:lnSpc>
            </a:pPr>
            <a:r>
              <a:rPr lang="en-US" sz="2000" dirty="0">
                <a:solidFill>
                  <a:srgbClr val="404040"/>
                </a:solidFill>
                <a:latin typeface="MiSans" pitchFamily="34" charset="0"/>
                <a:ea typeface="MiSans" pitchFamily="34" charset="-122"/>
                <a:cs typeface="MiSans" pitchFamily="34" charset="-120"/>
              </a:rPr>
              <a:t>Sean Wong</a:t>
            </a:r>
            <a:endParaRPr lang="en-US" sz="1600" dirty="0"/>
          </a:p>
        </p:txBody>
      </p:sp>
      <p:pic>
        <p:nvPicPr>
          <p:cNvPr id="7" name="Image 3" descr="https://kimi-img.moonshot.cn/pub/slides/slides_tmpl/image/25-08-27-20:07:36-d2nfa218bjvh7rlj0gc0.png"/>
          <p:cNvPicPr>
            <a:picLocks noChangeAspect="1"/>
          </p:cNvPicPr>
          <p:nvPr/>
        </p:nvPicPr>
        <p:blipFill>
          <a:blip r:embed="rId5"/>
          <a:stretch>
            <a:fillRect/>
          </a:stretch>
        </p:blipFill>
        <p:spPr>
          <a:xfrm>
            <a:off x="9299575" y="5041900"/>
            <a:ext cx="2272665" cy="603250"/>
          </a:xfrm>
          <a:prstGeom prst="rect">
            <a:avLst/>
          </a:prstGeom>
        </p:spPr>
      </p:pic>
      <p:sp>
        <p:nvSpPr>
          <p:cNvPr id="8" name="Text 2"/>
          <p:cNvSpPr/>
          <p:nvPr/>
        </p:nvSpPr>
        <p:spPr>
          <a:xfrm>
            <a:off x="9367615" y="5144135"/>
            <a:ext cx="2135884" cy="306784"/>
          </a:xfrm>
          <a:prstGeom prst="rect">
            <a:avLst/>
          </a:prstGeom>
          <a:noFill/>
          <a:ln/>
        </p:spPr>
        <p:txBody>
          <a:bodyPr wrap="square" lIns="91440" tIns="45720" rIns="91440" bIns="45720" rtlCol="0" anchor="t">
            <a:spAutoFit/>
          </a:bodyPr>
          <a:lstStyle/>
          <a:p>
            <a:pPr algn="ctr">
              <a:lnSpc>
                <a:spcPct val="100000"/>
              </a:lnSpc>
            </a:pPr>
            <a:r>
              <a:rPr lang="en-US" sz="2000" dirty="0">
                <a:solidFill>
                  <a:srgbClr val="404040"/>
                </a:solidFill>
                <a:latin typeface="MiSans" pitchFamily="34" charset="0"/>
                <a:ea typeface="MiSans" pitchFamily="34" charset="-122"/>
                <a:cs typeface="MiSans" pitchFamily="34" charset="-120"/>
              </a:rPr>
              <a:t>2025/01/01</a:t>
            </a: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Limits &amp; Hallucinations</a:t>
            </a:r>
            <a:endParaRPr lang="en-US" sz="1600" dirty="0"/>
          </a:p>
        </p:txBody>
      </p:sp>
      <p:sp>
        <p:nvSpPr>
          <p:cNvPr id="4" name="Shape 1"/>
          <p:cNvSpPr/>
          <p:nvPr/>
        </p:nvSpPr>
        <p:spPr>
          <a:xfrm rot="5400000">
            <a:off x="815975" y="2433955"/>
            <a:ext cx="3455035" cy="2957195"/>
          </a:xfrm>
          <a:custGeom>
            <a:avLst/>
            <a:gdLst/>
            <a:ahLst/>
            <a:cxnLst/>
            <a:rect l="l" t="t" r="r" b="b"/>
            <a:pathLst>
              <a:path w="3455035" h="2957195">
                <a:moveTo>
                  <a:pt x="1914525" y="0"/>
                </a:moveTo>
                <a:lnTo>
                  <a:pt x="2684780" y="0"/>
                </a:lnTo>
                <a:lnTo>
                  <a:pt x="3455035" y="1478597"/>
                </a:lnTo>
                <a:lnTo>
                  <a:pt x="2684780" y="2957195"/>
                </a:lnTo>
                <a:lnTo>
                  <a:pt x="0" y="2957195"/>
                </a:lnTo>
                <a:lnTo>
                  <a:pt x="0" y="0"/>
                </a:lnTo>
                <a:lnTo>
                  <a:pt x="1914525" y="0"/>
                </a:lnTo>
                <a:close/>
              </a:path>
            </a:pathLst>
          </a:custGeom>
          <a:solidFill>
            <a:srgbClr val="FFFFFF"/>
          </a:solidFill>
          <a:ln w="25400">
            <a:solidFill>
              <a:srgbClr val="E6E6FD"/>
            </a:solidFill>
            <a:prstDash val="solid"/>
          </a:ln>
        </p:spPr>
      </p:sp>
      <p:sp>
        <p:nvSpPr>
          <p:cNvPr id="5" name="Text 2"/>
          <p:cNvSpPr/>
          <p:nvPr/>
        </p:nvSpPr>
        <p:spPr>
          <a:xfrm rot="5400000">
            <a:off x="815975" y="2433955"/>
            <a:ext cx="3455035" cy="295719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1031240" y="1775460"/>
            <a:ext cx="3023870" cy="762000"/>
          </a:xfrm>
          <a:prstGeom prst="roundRect">
            <a:avLst>
              <a:gd name="adj" fmla="val 0"/>
            </a:avLst>
          </a:prstGeom>
          <a:solidFill>
            <a:srgbClr val="E6E6FD"/>
          </a:solidFill>
          <a:ln/>
        </p:spPr>
      </p:sp>
      <p:sp>
        <p:nvSpPr>
          <p:cNvPr id="7" name="Text 4"/>
          <p:cNvSpPr/>
          <p:nvPr/>
        </p:nvSpPr>
        <p:spPr>
          <a:xfrm>
            <a:off x="1031240" y="1775460"/>
            <a:ext cx="3023870" cy="7620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2017395" y="5783580"/>
            <a:ext cx="1052195" cy="121920"/>
          </a:xfrm>
          <a:prstGeom prst="ellipse">
            <a:avLst/>
          </a:prstGeom>
          <a:solidFill>
            <a:srgbClr val="E1ADFD">
              <a:alpha val="65098"/>
            </a:srgbClr>
          </a:solidFill>
          <a:ln/>
        </p:spPr>
      </p:sp>
      <p:sp>
        <p:nvSpPr>
          <p:cNvPr id="9" name="Text 6"/>
          <p:cNvSpPr/>
          <p:nvPr/>
        </p:nvSpPr>
        <p:spPr>
          <a:xfrm>
            <a:off x="2017395" y="5783580"/>
            <a:ext cx="1052195" cy="12192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rot="5400000">
            <a:off x="4349115" y="2037715"/>
            <a:ext cx="3455035" cy="2957195"/>
          </a:xfrm>
          <a:custGeom>
            <a:avLst/>
            <a:gdLst/>
            <a:ahLst/>
            <a:cxnLst/>
            <a:rect l="l" t="t" r="r" b="b"/>
            <a:pathLst>
              <a:path w="3455035" h="2957195">
                <a:moveTo>
                  <a:pt x="1914525" y="0"/>
                </a:moveTo>
                <a:lnTo>
                  <a:pt x="2684780" y="0"/>
                </a:lnTo>
                <a:lnTo>
                  <a:pt x="3455035" y="1478597"/>
                </a:lnTo>
                <a:lnTo>
                  <a:pt x="2684780" y="2957195"/>
                </a:lnTo>
                <a:lnTo>
                  <a:pt x="0" y="2957195"/>
                </a:lnTo>
                <a:lnTo>
                  <a:pt x="0" y="0"/>
                </a:lnTo>
                <a:lnTo>
                  <a:pt x="1914525" y="0"/>
                </a:lnTo>
                <a:close/>
              </a:path>
            </a:pathLst>
          </a:custGeom>
          <a:solidFill>
            <a:srgbClr val="FFFFFF"/>
          </a:solidFill>
          <a:ln w="25400">
            <a:solidFill>
              <a:srgbClr val="E6E6FD"/>
            </a:solidFill>
            <a:prstDash val="solid"/>
          </a:ln>
        </p:spPr>
      </p:sp>
      <p:sp>
        <p:nvSpPr>
          <p:cNvPr id="11" name="Text 8"/>
          <p:cNvSpPr/>
          <p:nvPr/>
        </p:nvSpPr>
        <p:spPr>
          <a:xfrm rot="5400000">
            <a:off x="4349115" y="2037715"/>
            <a:ext cx="3455035" cy="2957195"/>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4564380" y="1379220"/>
            <a:ext cx="3023870" cy="762000"/>
          </a:xfrm>
          <a:prstGeom prst="roundRect">
            <a:avLst>
              <a:gd name="adj" fmla="val 0"/>
            </a:avLst>
          </a:prstGeom>
          <a:solidFill>
            <a:srgbClr val="E6E6FD"/>
          </a:solidFill>
          <a:ln/>
        </p:spPr>
      </p:sp>
      <p:sp>
        <p:nvSpPr>
          <p:cNvPr id="13" name="Text 10"/>
          <p:cNvSpPr/>
          <p:nvPr/>
        </p:nvSpPr>
        <p:spPr>
          <a:xfrm>
            <a:off x="4564380" y="1379220"/>
            <a:ext cx="3023870" cy="76200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5550535" y="5387340"/>
            <a:ext cx="1052195" cy="121920"/>
          </a:xfrm>
          <a:prstGeom prst="ellipse">
            <a:avLst/>
          </a:prstGeom>
          <a:solidFill>
            <a:srgbClr val="E1ADFD">
              <a:alpha val="65098"/>
            </a:srgbClr>
          </a:solidFill>
          <a:ln/>
        </p:spPr>
      </p:sp>
      <p:sp>
        <p:nvSpPr>
          <p:cNvPr id="15" name="Text 12"/>
          <p:cNvSpPr/>
          <p:nvPr/>
        </p:nvSpPr>
        <p:spPr>
          <a:xfrm>
            <a:off x="5550535" y="5387340"/>
            <a:ext cx="1052195" cy="12192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rot="5400000">
            <a:off x="7882255" y="2433955"/>
            <a:ext cx="3455035" cy="2957195"/>
          </a:xfrm>
          <a:custGeom>
            <a:avLst/>
            <a:gdLst/>
            <a:ahLst/>
            <a:cxnLst/>
            <a:rect l="l" t="t" r="r" b="b"/>
            <a:pathLst>
              <a:path w="3455035" h="2957195">
                <a:moveTo>
                  <a:pt x="1914525" y="0"/>
                </a:moveTo>
                <a:lnTo>
                  <a:pt x="2684780" y="0"/>
                </a:lnTo>
                <a:lnTo>
                  <a:pt x="3455035" y="1478597"/>
                </a:lnTo>
                <a:lnTo>
                  <a:pt x="2684780" y="2957195"/>
                </a:lnTo>
                <a:lnTo>
                  <a:pt x="0" y="2957195"/>
                </a:lnTo>
                <a:lnTo>
                  <a:pt x="0" y="0"/>
                </a:lnTo>
                <a:lnTo>
                  <a:pt x="1914525" y="0"/>
                </a:lnTo>
                <a:close/>
              </a:path>
            </a:pathLst>
          </a:custGeom>
          <a:solidFill>
            <a:srgbClr val="FFFFFF"/>
          </a:solidFill>
          <a:ln w="25400">
            <a:solidFill>
              <a:srgbClr val="E6E6FD"/>
            </a:solidFill>
            <a:prstDash val="solid"/>
          </a:ln>
        </p:spPr>
      </p:sp>
      <p:sp>
        <p:nvSpPr>
          <p:cNvPr id="17" name="Text 14"/>
          <p:cNvSpPr/>
          <p:nvPr/>
        </p:nvSpPr>
        <p:spPr>
          <a:xfrm rot="5400000">
            <a:off x="7882255" y="2433955"/>
            <a:ext cx="3455035" cy="2957195"/>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5"/>
          <p:cNvSpPr/>
          <p:nvPr/>
        </p:nvSpPr>
        <p:spPr>
          <a:xfrm>
            <a:off x="8097520" y="1775460"/>
            <a:ext cx="3023870" cy="762000"/>
          </a:xfrm>
          <a:prstGeom prst="roundRect">
            <a:avLst>
              <a:gd name="adj" fmla="val 0"/>
            </a:avLst>
          </a:prstGeom>
          <a:solidFill>
            <a:srgbClr val="E6E6FD"/>
          </a:solidFill>
          <a:ln/>
        </p:spPr>
      </p:sp>
      <p:sp>
        <p:nvSpPr>
          <p:cNvPr id="19" name="Text 16"/>
          <p:cNvSpPr/>
          <p:nvPr/>
        </p:nvSpPr>
        <p:spPr>
          <a:xfrm>
            <a:off x="8097520" y="1775460"/>
            <a:ext cx="3023870" cy="762000"/>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7"/>
          <p:cNvSpPr/>
          <p:nvPr/>
        </p:nvSpPr>
        <p:spPr>
          <a:xfrm>
            <a:off x="9083675" y="5783580"/>
            <a:ext cx="1052195" cy="121920"/>
          </a:xfrm>
          <a:prstGeom prst="ellipse">
            <a:avLst/>
          </a:prstGeom>
          <a:solidFill>
            <a:srgbClr val="E1ADFD">
              <a:alpha val="65098"/>
            </a:srgbClr>
          </a:solidFill>
          <a:ln/>
        </p:spPr>
      </p:sp>
      <p:sp>
        <p:nvSpPr>
          <p:cNvPr id="21" name="Text 18"/>
          <p:cNvSpPr/>
          <p:nvPr/>
        </p:nvSpPr>
        <p:spPr>
          <a:xfrm>
            <a:off x="9083675" y="5783580"/>
            <a:ext cx="1052195" cy="121920"/>
          </a:xfrm>
          <a:prstGeom prst="rect">
            <a:avLst/>
          </a:prstGeom>
          <a:noFill/>
          <a:ln/>
        </p:spPr>
        <p:txBody>
          <a:bodyPr wrap="square" lIns="45720" tIns="91440" rIns="91440" bIns="45720" rtlCol="0" anchor="ctr"/>
          <a:lstStyle/>
          <a:p>
            <a:pPr>
              <a:lnSpc>
                <a:spcPct val="100000"/>
              </a:lnSpc>
            </a:pPr>
            <a:endParaRPr lang="en-US" sz="1600" dirty="0"/>
          </a:p>
        </p:txBody>
      </p:sp>
      <p:sp>
        <p:nvSpPr>
          <p:cNvPr id="22" name="Text 19"/>
          <p:cNvSpPr/>
          <p:nvPr/>
        </p:nvSpPr>
        <p:spPr>
          <a:xfrm>
            <a:off x="1264920" y="1833880"/>
            <a:ext cx="2556510" cy="284559"/>
          </a:xfrm>
          <a:prstGeom prst="rect">
            <a:avLst/>
          </a:prstGeom>
          <a:noFill/>
          <a:ln/>
        </p:spPr>
        <p:txBody>
          <a:bodyPr wrap="square" lIns="91440" tIns="45720" rIns="91440" bIns="45720" rtlCol="0" anchor="t">
            <a:spAutoFit/>
          </a:bodyPr>
          <a:lstStyle/>
          <a:p>
            <a:pPr algn="ctr">
              <a:lnSpc>
                <a:spcPct val="100000"/>
              </a:lnSpc>
            </a:pPr>
            <a:r>
              <a:rPr lang="en-US" sz="1800" b="1" dirty="0">
                <a:solidFill>
                  <a:srgbClr val="000000"/>
                </a:solidFill>
                <a:latin typeface="MiSans" pitchFamily="34" charset="0"/>
                <a:ea typeface="MiSans" pitchFamily="34" charset="-122"/>
                <a:cs typeface="MiSans" pitchFamily="34" charset="-120"/>
              </a:rPr>
              <a:t>AI Weaknesses</a:t>
            </a:r>
            <a:endParaRPr lang="en-US" sz="1600" dirty="0"/>
          </a:p>
        </p:txBody>
      </p:sp>
      <p:sp>
        <p:nvSpPr>
          <p:cNvPr id="23" name="Text 20"/>
          <p:cNvSpPr/>
          <p:nvPr/>
        </p:nvSpPr>
        <p:spPr>
          <a:xfrm>
            <a:off x="1136015" y="2593340"/>
            <a:ext cx="2814320" cy="2141934"/>
          </a:xfrm>
          <a:prstGeom prst="rect">
            <a:avLst/>
          </a:prstGeom>
          <a:noFill/>
          <a:ln/>
        </p:spPr>
        <p:txBody>
          <a:bodyPr wrap="square" lIns="91440" tIns="45720" rIns="91440" bIns="45720" rtlCol="0" anchor="t">
            <a:spAutoFit/>
          </a:bodyPr>
          <a:lstStyle/>
          <a:p>
            <a:pPr>
              <a:lnSpc>
                <a:spcPct val="100000"/>
              </a:lnSpc>
            </a:pPr>
            <a:r>
              <a:rPr lang="en-US" sz="1600" dirty="0">
                <a:solidFill>
                  <a:srgbClr val="000000"/>
                </a:solidFill>
                <a:latin typeface="MiSans" pitchFamily="34" charset="0"/>
                <a:ea typeface="MiSans" pitchFamily="34" charset="-122"/>
                <a:cs typeface="MiSans" pitchFamily="34" charset="-120"/>
              </a:rPr>
              <a:t>AI struggles with understanding morality, recognizing emotions, and handling real-world experiences. It can also generate inaccurate or biased outputs if not properly guided.</a:t>
            </a:r>
            <a:endParaRPr lang="en-US" sz="1600" dirty="0"/>
          </a:p>
        </p:txBody>
      </p:sp>
      <p:sp>
        <p:nvSpPr>
          <p:cNvPr id="24" name="Text 21"/>
          <p:cNvSpPr/>
          <p:nvPr/>
        </p:nvSpPr>
        <p:spPr>
          <a:xfrm>
            <a:off x="4798060" y="1437640"/>
            <a:ext cx="2556510" cy="284559"/>
          </a:xfrm>
          <a:prstGeom prst="rect">
            <a:avLst/>
          </a:prstGeom>
          <a:noFill/>
          <a:ln/>
        </p:spPr>
        <p:txBody>
          <a:bodyPr wrap="square" lIns="91440" tIns="45720" rIns="91440" bIns="45720" rtlCol="0" anchor="t">
            <a:spAutoFit/>
          </a:bodyPr>
          <a:lstStyle/>
          <a:p>
            <a:pPr algn="ctr">
              <a:lnSpc>
                <a:spcPct val="100000"/>
              </a:lnSpc>
            </a:pPr>
            <a:r>
              <a:rPr lang="en-US" sz="1800" b="1" dirty="0">
                <a:solidFill>
                  <a:srgbClr val="000000"/>
                </a:solidFill>
                <a:latin typeface="MiSans" pitchFamily="34" charset="0"/>
                <a:ea typeface="MiSans" pitchFamily="34" charset="-122"/>
                <a:cs typeface="MiSans" pitchFamily="34" charset="-120"/>
              </a:rPr>
              <a:t>Hallucinations</a:t>
            </a:r>
            <a:endParaRPr lang="en-US" sz="1600" dirty="0"/>
          </a:p>
        </p:txBody>
      </p:sp>
      <p:sp>
        <p:nvSpPr>
          <p:cNvPr id="25" name="Text 22"/>
          <p:cNvSpPr/>
          <p:nvPr/>
        </p:nvSpPr>
        <p:spPr>
          <a:xfrm>
            <a:off x="4669155" y="2197100"/>
            <a:ext cx="2814320" cy="1871067"/>
          </a:xfrm>
          <a:prstGeom prst="rect">
            <a:avLst/>
          </a:prstGeom>
          <a:noFill/>
          <a:ln/>
        </p:spPr>
        <p:txBody>
          <a:bodyPr wrap="square" lIns="91440" tIns="45720" rIns="91440" bIns="45720" rtlCol="0" anchor="t">
            <a:spAutoFit/>
          </a:bodyPr>
          <a:lstStyle/>
          <a:p>
            <a:pPr>
              <a:lnSpc>
                <a:spcPct val="100000"/>
              </a:lnSpc>
            </a:pPr>
            <a:r>
              <a:rPr lang="en-US" sz="1600" dirty="0">
                <a:solidFill>
                  <a:srgbClr val="000000"/>
                </a:solidFill>
                <a:latin typeface="MiSans" pitchFamily="34" charset="0"/>
                <a:ea typeface="MiSans" pitchFamily="34" charset="-122"/>
                <a:cs typeface="MiSans" pitchFamily="34" charset="-120"/>
              </a:rPr>
              <a:t>AI may produce outputs that seem plausible but are factually incorrect. This can happen when it generates information based on patterns without verifying accuracy.</a:t>
            </a:r>
            <a:endParaRPr lang="en-US" sz="1600" dirty="0"/>
          </a:p>
        </p:txBody>
      </p:sp>
      <p:sp>
        <p:nvSpPr>
          <p:cNvPr id="26" name="Text 23"/>
          <p:cNvSpPr/>
          <p:nvPr/>
        </p:nvSpPr>
        <p:spPr>
          <a:xfrm>
            <a:off x="8331200" y="1833880"/>
            <a:ext cx="2556510" cy="284559"/>
          </a:xfrm>
          <a:prstGeom prst="rect">
            <a:avLst/>
          </a:prstGeom>
          <a:noFill/>
          <a:ln/>
        </p:spPr>
        <p:txBody>
          <a:bodyPr wrap="square" lIns="91440" tIns="45720" rIns="91440" bIns="45720" rtlCol="0" anchor="t">
            <a:spAutoFit/>
          </a:bodyPr>
          <a:lstStyle/>
          <a:p>
            <a:pPr algn="ctr">
              <a:lnSpc>
                <a:spcPct val="100000"/>
              </a:lnSpc>
            </a:pPr>
            <a:r>
              <a:rPr lang="en-US" sz="1800" b="1" dirty="0">
                <a:solidFill>
                  <a:srgbClr val="000000"/>
                </a:solidFill>
                <a:latin typeface="MiSans" pitchFamily="34" charset="0"/>
                <a:ea typeface="MiSans" pitchFamily="34" charset="-122"/>
                <a:cs typeface="MiSans" pitchFamily="34" charset="-120"/>
              </a:rPr>
              <a:t>Human Oversight</a:t>
            </a:r>
            <a:endParaRPr lang="en-US" sz="1600" dirty="0"/>
          </a:p>
        </p:txBody>
      </p:sp>
      <p:sp>
        <p:nvSpPr>
          <p:cNvPr id="27" name="Text 24"/>
          <p:cNvSpPr/>
          <p:nvPr/>
        </p:nvSpPr>
        <p:spPr>
          <a:xfrm>
            <a:off x="8202295" y="2593340"/>
            <a:ext cx="2814320" cy="1871067"/>
          </a:xfrm>
          <a:prstGeom prst="rect">
            <a:avLst/>
          </a:prstGeom>
          <a:noFill/>
          <a:ln/>
        </p:spPr>
        <p:txBody>
          <a:bodyPr wrap="square" lIns="91440" tIns="45720" rIns="91440" bIns="45720" rtlCol="0" anchor="t">
            <a:spAutoFit/>
          </a:bodyPr>
          <a:lstStyle/>
          <a:p>
            <a:pPr>
              <a:lnSpc>
                <a:spcPct val="100000"/>
              </a:lnSpc>
            </a:pPr>
            <a:r>
              <a:rPr lang="en-US" sz="1600" dirty="0">
                <a:solidFill>
                  <a:srgbClr val="000000"/>
                </a:solidFill>
                <a:latin typeface="MiSans" pitchFamily="34" charset="0"/>
                <a:ea typeface="MiSans" pitchFamily="34" charset="-122"/>
                <a:cs typeface="MiSans" pitchFamily="34" charset="-120"/>
              </a:rPr>
              <a:t>Human verification and iterative prompting are crucial to ensure AI outputs are reliable and aligned with your goals. Always review and refine AI-generated content.</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03</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Everyday AI Lens</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Invisible AI Audit</a:t>
            </a:r>
            <a:endParaRPr lang="en-US" sz="1600" dirty="0"/>
          </a:p>
        </p:txBody>
      </p:sp>
      <p:sp>
        <p:nvSpPr>
          <p:cNvPr id="4" name="Shape 1"/>
          <p:cNvSpPr/>
          <p:nvPr/>
        </p:nvSpPr>
        <p:spPr>
          <a:xfrm rot="16200000">
            <a:off x="1388110" y="3980815"/>
            <a:ext cx="960120" cy="2636520"/>
          </a:xfrm>
          <a:prstGeom prst="roundRect">
            <a:avLst>
              <a:gd name="adj" fmla="val 16667"/>
            </a:avLst>
          </a:prstGeom>
          <a:solidFill>
            <a:srgbClr val="8905D0"/>
          </a:solidFill>
          <a:ln/>
        </p:spPr>
      </p:sp>
      <p:sp>
        <p:nvSpPr>
          <p:cNvPr id="5" name="Text 2"/>
          <p:cNvSpPr/>
          <p:nvPr/>
        </p:nvSpPr>
        <p:spPr>
          <a:xfrm rot="16200000">
            <a:off x="1388110" y="3980815"/>
            <a:ext cx="960120" cy="263652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611505" y="1618615"/>
            <a:ext cx="2513965" cy="4159885"/>
          </a:xfrm>
          <a:prstGeom prst="roundRect">
            <a:avLst>
              <a:gd name="adj" fmla="val 9396"/>
            </a:avLst>
          </a:prstGeom>
          <a:solidFill>
            <a:srgbClr val="FFFFFF"/>
          </a:solidFill>
          <a:ln w="19050">
            <a:gradFill flip="none" rotWithShape="1">
              <a:gsLst>
                <a:gs pos="0">
                  <a:srgbClr val="EDCEFE"/>
                </a:gs>
                <a:gs pos="84000">
                  <a:srgbClr val="E1ADFD"/>
                </a:gs>
                <a:gs pos="100000">
                  <a:srgbClr val="E1ADFD"/>
                </a:gs>
              </a:gsLst>
              <a:lin ang="16200000" scaled="1"/>
            </a:gradFill>
            <a:prstDash val="solid"/>
          </a:ln>
        </p:spPr>
      </p:sp>
      <p:sp>
        <p:nvSpPr>
          <p:cNvPr id="7" name="Text 4"/>
          <p:cNvSpPr/>
          <p:nvPr/>
        </p:nvSpPr>
        <p:spPr>
          <a:xfrm>
            <a:off x="611505" y="1618615"/>
            <a:ext cx="2513965" cy="415988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550545" y="5077460"/>
            <a:ext cx="2636479" cy="701040"/>
          </a:xfrm>
          <a:custGeom>
            <a:avLst/>
            <a:gdLst/>
            <a:ahLst/>
            <a:cxnLst/>
            <a:rect l="l" t="t" r="r" b="b"/>
            <a:pathLst>
              <a:path w="2636479" h="701040">
                <a:moveTo>
                  <a:pt x="2635885" y="0"/>
                </a:moveTo>
                <a:cubicBezTo>
                  <a:pt x="2635885" y="-635"/>
                  <a:pt x="2637073" y="15875"/>
                  <a:pt x="2636479" y="15240"/>
                </a:cubicBezTo>
                <a:lnTo>
                  <a:pt x="2636479" y="563880"/>
                </a:lnTo>
                <a:cubicBezTo>
                  <a:pt x="2638855" y="641350"/>
                  <a:pt x="2572928" y="702945"/>
                  <a:pt x="2508189" y="701040"/>
                </a:cubicBezTo>
                <a:lnTo>
                  <a:pt x="128290" y="701040"/>
                </a:lnTo>
                <a:cubicBezTo>
                  <a:pt x="56424" y="703580"/>
                  <a:pt x="-1782" y="633095"/>
                  <a:pt x="0" y="563880"/>
                </a:cubicBezTo>
                <a:lnTo>
                  <a:pt x="0" y="64135"/>
                </a:lnTo>
                <a:lnTo>
                  <a:pt x="2635885" y="361315"/>
                </a:lnTo>
                <a:lnTo>
                  <a:pt x="2635885" y="0"/>
                </a:lnTo>
                <a:close/>
              </a:path>
            </a:pathLst>
          </a:custGeom>
          <a:solidFill>
            <a:srgbClr val="E6E6FD"/>
          </a:solidFill>
          <a:ln/>
        </p:spPr>
      </p:sp>
      <p:sp>
        <p:nvSpPr>
          <p:cNvPr id="9" name="Text 6"/>
          <p:cNvSpPr/>
          <p:nvPr/>
        </p:nvSpPr>
        <p:spPr>
          <a:xfrm>
            <a:off x="550545" y="5077460"/>
            <a:ext cx="2636479" cy="70104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flipV="1">
            <a:off x="550545" y="5294630"/>
            <a:ext cx="2635885" cy="483870"/>
          </a:xfrm>
          <a:custGeom>
            <a:avLst/>
            <a:gdLst/>
            <a:ahLst/>
            <a:cxnLst/>
            <a:rect l="l" t="t" r="r" b="b"/>
            <a:pathLst>
              <a:path w="2635885" h="483870">
                <a:moveTo>
                  <a:pt x="0" y="137160"/>
                </a:moveTo>
                <a:cubicBezTo>
                  <a:pt x="-2376" y="60325"/>
                  <a:pt x="63551" y="-1905"/>
                  <a:pt x="128290" y="0"/>
                </a:cubicBezTo>
                <a:lnTo>
                  <a:pt x="2508189" y="0"/>
                </a:lnTo>
                <a:cubicBezTo>
                  <a:pt x="2575304" y="-2540"/>
                  <a:pt x="2631727" y="60960"/>
                  <a:pt x="2635885" y="122555"/>
                </a:cubicBezTo>
                <a:lnTo>
                  <a:pt x="2635885" y="483870"/>
                </a:lnTo>
                <a:lnTo>
                  <a:pt x="0" y="186690"/>
                </a:lnTo>
                <a:lnTo>
                  <a:pt x="0" y="137160"/>
                </a:lnTo>
                <a:close/>
              </a:path>
            </a:pathLst>
          </a:custGeom>
          <a:solidFill>
            <a:srgbClr val="E6E6FD"/>
          </a:solidFill>
          <a:ln/>
        </p:spPr>
      </p:sp>
      <p:sp>
        <p:nvSpPr>
          <p:cNvPr id="11" name="Text 8"/>
          <p:cNvSpPr/>
          <p:nvPr/>
        </p:nvSpPr>
        <p:spPr>
          <a:xfrm>
            <a:off x="550545" y="5294630"/>
            <a:ext cx="2635885" cy="48387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rot="16200000">
            <a:off x="4192270" y="3980815"/>
            <a:ext cx="960120" cy="2636520"/>
          </a:xfrm>
          <a:prstGeom prst="roundRect">
            <a:avLst>
              <a:gd name="adj" fmla="val 16667"/>
            </a:avLst>
          </a:prstGeom>
          <a:solidFill>
            <a:srgbClr val="8905D0"/>
          </a:solidFill>
          <a:ln/>
        </p:spPr>
      </p:sp>
      <p:sp>
        <p:nvSpPr>
          <p:cNvPr id="13" name="Text 10"/>
          <p:cNvSpPr/>
          <p:nvPr/>
        </p:nvSpPr>
        <p:spPr>
          <a:xfrm rot="16200000">
            <a:off x="4192270" y="3980815"/>
            <a:ext cx="960120" cy="263652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3415665" y="1618615"/>
            <a:ext cx="2513965" cy="4159885"/>
          </a:xfrm>
          <a:prstGeom prst="roundRect">
            <a:avLst>
              <a:gd name="adj" fmla="val 9396"/>
            </a:avLst>
          </a:prstGeom>
          <a:solidFill>
            <a:srgbClr val="FFFFFF"/>
          </a:solidFill>
          <a:ln w="19050">
            <a:gradFill flip="none" rotWithShape="1">
              <a:gsLst>
                <a:gs pos="0">
                  <a:srgbClr val="EDCEFE"/>
                </a:gs>
                <a:gs pos="84000">
                  <a:srgbClr val="E1ADFD"/>
                </a:gs>
                <a:gs pos="100000">
                  <a:srgbClr val="E1ADFD"/>
                </a:gs>
              </a:gsLst>
              <a:lin ang="16200000" scaled="1"/>
            </a:gradFill>
            <a:prstDash val="solid"/>
          </a:ln>
        </p:spPr>
      </p:sp>
      <p:sp>
        <p:nvSpPr>
          <p:cNvPr id="15" name="Text 12"/>
          <p:cNvSpPr/>
          <p:nvPr/>
        </p:nvSpPr>
        <p:spPr>
          <a:xfrm>
            <a:off x="3415665" y="1618615"/>
            <a:ext cx="2513965" cy="4159885"/>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a:off x="3354705" y="5077460"/>
            <a:ext cx="2636479" cy="701040"/>
          </a:xfrm>
          <a:custGeom>
            <a:avLst/>
            <a:gdLst/>
            <a:ahLst/>
            <a:cxnLst/>
            <a:rect l="l" t="t" r="r" b="b"/>
            <a:pathLst>
              <a:path w="2636479" h="701040">
                <a:moveTo>
                  <a:pt x="2635885" y="0"/>
                </a:moveTo>
                <a:cubicBezTo>
                  <a:pt x="2635885" y="-635"/>
                  <a:pt x="2637073" y="15875"/>
                  <a:pt x="2636479" y="15240"/>
                </a:cubicBezTo>
                <a:lnTo>
                  <a:pt x="2636479" y="563880"/>
                </a:lnTo>
                <a:cubicBezTo>
                  <a:pt x="2638855" y="641350"/>
                  <a:pt x="2572928" y="702945"/>
                  <a:pt x="2508189" y="701040"/>
                </a:cubicBezTo>
                <a:lnTo>
                  <a:pt x="128290" y="701040"/>
                </a:lnTo>
                <a:cubicBezTo>
                  <a:pt x="56424" y="703580"/>
                  <a:pt x="-1782" y="633095"/>
                  <a:pt x="0" y="563880"/>
                </a:cubicBezTo>
                <a:lnTo>
                  <a:pt x="0" y="64135"/>
                </a:lnTo>
                <a:lnTo>
                  <a:pt x="2635885" y="361315"/>
                </a:lnTo>
                <a:lnTo>
                  <a:pt x="2635885" y="0"/>
                </a:lnTo>
                <a:close/>
              </a:path>
            </a:pathLst>
          </a:custGeom>
          <a:solidFill>
            <a:srgbClr val="E6E6FD"/>
          </a:solidFill>
          <a:ln/>
        </p:spPr>
      </p:sp>
      <p:sp>
        <p:nvSpPr>
          <p:cNvPr id="17" name="Text 14"/>
          <p:cNvSpPr/>
          <p:nvPr/>
        </p:nvSpPr>
        <p:spPr>
          <a:xfrm>
            <a:off x="3354705" y="5077460"/>
            <a:ext cx="2636479" cy="70104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5"/>
          <p:cNvSpPr/>
          <p:nvPr/>
        </p:nvSpPr>
        <p:spPr>
          <a:xfrm flipV="1">
            <a:off x="3354705" y="5294630"/>
            <a:ext cx="2635885" cy="483870"/>
          </a:xfrm>
          <a:custGeom>
            <a:avLst/>
            <a:gdLst/>
            <a:ahLst/>
            <a:cxnLst/>
            <a:rect l="l" t="t" r="r" b="b"/>
            <a:pathLst>
              <a:path w="2635885" h="483870">
                <a:moveTo>
                  <a:pt x="0" y="137160"/>
                </a:moveTo>
                <a:cubicBezTo>
                  <a:pt x="-2376" y="60325"/>
                  <a:pt x="63551" y="-1905"/>
                  <a:pt x="128290" y="0"/>
                </a:cubicBezTo>
                <a:lnTo>
                  <a:pt x="2508189" y="0"/>
                </a:lnTo>
                <a:cubicBezTo>
                  <a:pt x="2575304" y="-2540"/>
                  <a:pt x="2631727" y="60960"/>
                  <a:pt x="2635885" y="122555"/>
                </a:cubicBezTo>
                <a:lnTo>
                  <a:pt x="2635885" y="483870"/>
                </a:lnTo>
                <a:lnTo>
                  <a:pt x="0" y="186690"/>
                </a:lnTo>
                <a:lnTo>
                  <a:pt x="0" y="137160"/>
                </a:lnTo>
                <a:close/>
              </a:path>
            </a:pathLst>
          </a:custGeom>
          <a:solidFill>
            <a:srgbClr val="E6E6FD"/>
          </a:solidFill>
          <a:ln/>
        </p:spPr>
      </p:sp>
      <p:sp>
        <p:nvSpPr>
          <p:cNvPr id="19" name="Text 16"/>
          <p:cNvSpPr/>
          <p:nvPr/>
        </p:nvSpPr>
        <p:spPr>
          <a:xfrm>
            <a:off x="3354705" y="5294630"/>
            <a:ext cx="2635885" cy="483870"/>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7"/>
          <p:cNvSpPr/>
          <p:nvPr/>
        </p:nvSpPr>
        <p:spPr>
          <a:xfrm rot="16200000">
            <a:off x="6996430" y="3980815"/>
            <a:ext cx="960120" cy="2636520"/>
          </a:xfrm>
          <a:prstGeom prst="roundRect">
            <a:avLst>
              <a:gd name="adj" fmla="val 16667"/>
            </a:avLst>
          </a:prstGeom>
          <a:solidFill>
            <a:srgbClr val="8905D0"/>
          </a:solidFill>
          <a:ln/>
        </p:spPr>
      </p:sp>
      <p:sp>
        <p:nvSpPr>
          <p:cNvPr id="21" name="Text 18"/>
          <p:cNvSpPr/>
          <p:nvPr/>
        </p:nvSpPr>
        <p:spPr>
          <a:xfrm rot="16200000">
            <a:off x="6996430" y="3980815"/>
            <a:ext cx="960120" cy="2636520"/>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19"/>
          <p:cNvSpPr/>
          <p:nvPr/>
        </p:nvSpPr>
        <p:spPr>
          <a:xfrm>
            <a:off x="6219825" y="1618615"/>
            <a:ext cx="2513965" cy="4159885"/>
          </a:xfrm>
          <a:prstGeom prst="roundRect">
            <a:avLst>
              <a:gd name="adj" fmla="val 9396"/>
            </a:avLst>
          </a:prstGeom>
          <a:solidFill>
            <a:srgbClr val="FFFFFF"/>
          </a:solidFill>
          <a:ln w="19050">
            <a:gradFill flip="none" rotWithShape="1">
              <a:gsLst>
                <a:gs pos="0">
                  <a:srgbClr val="EDCEFE"/>
                </a:gs>
                <a:gs pos="84000">
                  <a:srgbClr val="E1ADFD"/>
                </a:gs>
                <a:gs pos="100000">
                  <a:srgbClr val="E1ADFD"/>
                </a:gs>
              </a:gsLst>
              <a:lin ang="16200000" scaled="1"/>
            </a:gradFill>
            <a:prstDash val="solid"/>
          </a:ln>
        </p:spPr>
      </p:sp>
      <p:sp>
        <p:nvSpPr>
          <p:cNvPr id="23" name="Text 20"/>
          <p:cNvSpPr/>
          <p:nvPr/>
        </p:nvSpPr>
        <p:spPr>
          <a:xfrm>
            <a:off x="6219825" y="1618615"/>
            <a:ext cx="2513965" cy="4159885"/>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1"/>
          <p:cNvSpPr/>
          <p:nvPr/>
        </p:nvSpPr>
        <p:spPr>
          <a:xfrm>
            <a:off x="6158865" y="5077460"/>
            <a:ext cx="2636479" cy="701040"/>
          </a:xfrm>
          <a:custGeom>
            <a:avLst/>
            <a:gdLst/>
            <a:ahLst/>
            <a:cxnLst/>
            <a:rect l="l" t="t" r="r" b="b"/>
            <a:pathLst>
              <a:path w="2636479" h="701040">
                <a:moveTo>
                  <a:pt x="2635885" y="0"/>
                </a:moveTo>
                <a:cubicBezTo>
                  <a:pt x="2635885" y="-635"/>
                  <a:pt x="2637073" y="15875"/>
                  <a:pt x="2636479" y="15240"/>
                </a:cubicBezTo>
                <a:lnTo>
                  <a:pt x="2636479" y="563880"/>
                </a:lnTo>
                <a:cubicBezTo>
                  <a:pt x="2638855" y="641350"/>
                  <a:pt x="2572928" y="702945"/>
                  <a:pt x="2508189" y="701040"/>
                </a:cubicBezTo>
                <a:lnTo>
                  <a:pt x="128290" y="701040"/>
                </a:lnTo>
                <a:cubicBezTo>
                  <a:pt x="56424" y="703580"/>
                  <a:pt x="-1782" y="633095"/>
                  <a:pt x="0" y="563880"/>
                </a:cubicBezTo>
                <a:lnTo>
                  <a:pt x="0" y="64135"/>
                </a:lnTo>
                <a:lnTo>
                  <a:pt x="2635885" y="361315"/>
                </a:lnTo>
                <a:lnTo>
                  <a:pt x="2635885" y="0"/>
                </a:lnTo>
                <a:close/>
              </a:path>
            </a:pathLst>
          </a:custGeom>
          <a:solidFill>
            <a:srgbClr val="E6E6FD"/>
          </a:solidFill>
          <a:ln/>
        </p:spPr>
      </p:sp>
      <p:sp>
        <p:nvSpPr>
          <p:cNvPr id="25" name="Text 22"/>
          <p:cNvSpPr/>
          <p:nvPr/>
        </p:nvSpPr>
        <p:spPr>
          <a:xfrm>
            <a:off x="6158865" y="5077460"/>
            <a:ext cx="2636479" cy="701040"/>
          </a:xfrm>
          <a:prstGeom prst="rect">
            <a:avLst/>
          </a:prstGeom>
          <a:noFill/>
          <a:ln/>
        </p:spPr>
        <p:txBody>
          <a:bodyPr wrap="square" lIns="45720" tIns="91440" rIns="91440" bIns="45720" rtlCol="0" anchor="ctr"/>
          <a:lstStyle/>
          <a:p>
            <a:pPr>
              <a:lnSpc>
                <a:spcPct val="100000"/>
              </a:lnSpc>
            </a:pPr>
            <a:endParaRPr lang="en-US" sz="1600" dirty="0"/>
          </a:p>
        </p:txBody>
      </p:sp>
      <p:sp>
        <p:nvSpPr>
          <p:cNvPr id="26" name="Shape 23"/>
          <p:cNvSpPr/>
          <p:nvPr/>
        </p:nvSpPr>
        <p:spPr>
          <a:xfrm flipV="1">
            <a:off x="6158865" y="5294630"/>
            <a:ext cx="2635885" cy="483870"/>
          </a:xfrm>
          <a:custGeom>
            <a:avLst/>
            <a:gdLst/>
            <a:ahLst/>
            <a:cxnLst/>
            <a:rect l="l" t="t" r="r" b="b"/>
            <a:pathLst>
              <a:path w="2635885" h="483870">
                <a:moveTo>
                  <a:pt x="0" y="137160"/>
                </a:moveTo>
                <a:cubicBezTo>
                  <a:pt x="-2376" y="60325"/>
                  <a:pt x="63551" y="-1905"/>
                  <a:pt x="128290" y="0"/>
                </a:cubicBezTo>
                <a:lnTo>
                  <a:pt x="2508189" y="0"/>
                </a:lnTo>
                <a:cubicBezTo>
                  <a:pt x="2575304" y="-2540"/>
                  <a:pt x="2631727" y="60960"/>
                  <a:pt x="2635885" y="122555"/>
                </a:cubicBezTo>
                <a:lnTo>
                  <a:pt x="2635885" y="483870"/>
                </a:lnTo>
                <a:lnTo>
                  <a:pt x="0" y="186690"/>
                </a:lnTo>
                <a:lnTo>
                  <a:pt x="0" y="137160"/>
                </a:lnTo>
                <a:close/>
              </a:path>
            </a:pathLst>
          </a:custGeom>
          <a:solidFill>
            <a:srgbClr val="E6E6FD"/>
          </a:solidFill>
          <a:ln/>
        </p:spPr>
      </p:sp>
      <p:sp>
        <p:nvSpPr>
          <p:cNvPr id="27" name="Text 24"/>
          <p:cNvSpPr/>
          <p:nvPr/>
        </p:nvSpPr>
        <p:spPr>
          <a:xfrm>
            <a:off x="6158865" y="5294630"/>
            <a:ext cx="2635885" cy="483870"/>
          </a:xfrm>
          <a:prstGeom prst="rect">
            <a:avLst/>
          </a:prstGeom>
          <a:noFill/>
          <a:ln/>
        </p:spPr>
        <p:txBody>
          <a:bodyPr wrap="square" lIns="45720" tIns="91440" rIns="91440" bIns="45720" rtlCol="0" anchor="ctr"/>
          <a:lstStyle/>
          <a:p>
            <a:pPr>
              <a:lnSpc>
                <a:spcPct val="100000"/>
              </a:lnSpc>
            </a:pPr>
            <a:endParaRPr lang="en-US" sz="1600" dirty="0"/>
          </a:p>
        </p:txBody>
      </p:sp>
      <p:sp>
        <p:nvSpPr>
          <p:cNvPr id="28" name="Shape 25"/>
          <p:cNvSpPr/>
          <p:nvPr/>
        </p:nvSpPr>
        <p:spPr>
          <a:xfrm rot="16200000">
            <a:off x="9800590" y="3980815"/>
            <a:ext cx="960120" cy="2636520"/>
          </a:xfrm>
          <a:prstGeom prst="roundRect">
            <a:avLst>
              <a:gd name="adj" fmla="val 16667"/>
            </a:avLst>
          </a:prstGeom>
          <a:solidFill>
            <a:srgbClr val="8905D0"/>
          </a:solidFill>
          <a:ln/>
        </p:spPr>
      </p:sp>
      <p:sp>
        <p:nvSpPr>
          <p:cNvPr id="29" name="Text 26"/>
          <p:cNvSpPr/>
          <p:nvPr/>
        </p:nvSpPr>
        <p:spPr>
          <a:xfrm rot="16200000">
            <a:off x="9800590" y="3980815"/>
            <a:ext cx="960120" cy="2636520"/>
          </a:xfrm>
          <a:prstGeom prst="rect">
            <a:avLst/>
          </a:prstGeom>
          <a:noFill/>
          <a:ln/>
        </p:spPr>
        <p:txBody>
          <a:bodyPr wrap="square" lIns="45720" tIns="91440" rIns="91440" bIns="45720" rtlCol="0" anchor="ctr"/>
          <a:lstStyle/>
          <a:p>
            <a:pPr>
              <a:lnSpc>
                <a:spcPct val="100000"/>
              </a:lnSpc>
            </a:pPr>
            <a:endParaRPr lang="en-US" sz="1600" dirty="0"/>
          </a:p>
        </p:txBody>
      </p:sp>
      <p:sp>
        <p:nvSpPr>
          <p:cNvPr id="30" name="Shape 27"/>
          <p:cNvSpPr/>
          <p:nvPr/>
        </p:nvSpPr>
        <p:spPr>
          <a:xfrm>
            <a:off x="9023985" y="1618615"/>
            <a:ext cx="2513965" cy="4159885"/>
          </a:xfrm>
          <a:prstGeom prst="roundRect">
            <a:avLst>
              <a:gd name="adj" fmla="val 9396"/>
            </a:avLst>
          </a:prstGeom>
          <a:solidFill>
            <a:srgbClr val="FFFFFF"/>
          </a:solidFill>
          <a:ln w="19050">
            <a:gradFill flip="none" rotWithShape="1">
              <a:gsLst>
                <a:gs pos="0">
                  <a:srgbClr val="EDCEFE"/>
                </a:gs>
                <a:gs pos="84000">
                  <a:srgbClr val="E1ADFD"/>
                </a:gs>
                <a:gs pos="100000">
                  <a:srgbClr val="E1ADFD"/>
                </a:gs>
              </a:gsLst>
              <a:lin ang="16200000" scaled="1"/>
            </a:gradFill>
            <a:prstDash val="solid"/>
          </a:ln>
        </p:spPr>
      </p:sp>
      <p:sp>
        <p:nvSpPr>
          <p:cNvPr id="31" name="Text 28"/>
          <p:cNvSpPr/>
          <p:nvPr/>
        </p:nvSpPr>
        <p:spPr>
          <a:xfrm>
            <a:off x="9023985" y="1618615"/>
            <a:ext cx="2513965" cy="4159885"/>
          </a:xfrm>
          <a:prstGeom prst="rect">
            <a:avLst/>
          </a:prstGeom>
          <a:noFill/>
          <a:ln/>
        </p:spPr>
        <p:txBody>
          <a:bodyPr wrap="square" lIns="45720" tIns="91440" rIns="91440" bIns="45720" rtlCol="0" anchor="ctr"/>
          <a:lstStyle/>
          <a:p>
            <a:pPr>
              <a:lnSpc>
                <a:spcPct val="100000"/>
              </a:lnSpc>
            </a:pPr>
            <a:endParaRPr lang="en-US" sz="1600" dirty="0"/>
          </a:p>
        </p:txBody>
      </p:sp>
      <p:sp>
        <p:nvSpPr>
          <p:cNvPr id="32" name="Shape 29"/>
          <p:cNvSpPr/>
          <p:nvPr/>
        </p:nvSpPr>
        <p:spPr>
          <a:xfrm>
            <a:off x="8963025" y="5077460"/>
            <a:ext cx="2636479" cy="701040"/>
          </a:xfrm>
          <a:custGeom>
            <a:avLst/>
            <a:gdLst/>
            <a:ahLst/>
            <a:cxnLst/>
            <a:rect l="l" t="t" r="r" b="b"/>
            <a:pathLst>
              <a:path w="2636479" h="701040">
                <a:moveTo>
                  <a:pt x="2635885" y="0"/>
                </a:moveTo>
                <a:cubicBezTo>
                  <a:pt x="2635885" y="-635"/>
                  <a:pt x="2637073" y="15875"/>
                  <a:pt x="2636479" y="15240"/>
                </a:cubicBezTo>
                <a:lnTo>
                  <a:pt x="2636479" y="563880"/>
                </a:lnTo>
                <a:cubicBezTo>
                  <a:pt x="2638855" y="641350"/>
                  <a:pt x="2572928" y="702945"/>
                  <a:pt x="2508189" y="701040"/>
                </a:cubicBezTo>
                <a:lnTo>
                  <a:pt x="128290" y="701040"/>
                </a:lnTo>
                <a:cubicBezTo>
                  <a:pt x="56424" y="703580"/>
                  <a:pt x="-1782" y="633095"/>
                  <a:pt x="0" y="563880"/>
                </a:cubicBezTo>
                <a:lnTo>
                  <a:pt x="0" y="64135"/>
                </a:lnTo>
                <a:lnTo>
                  <a:pt x="2635885" y="361315"/>
                </a:lnTo>
                <a:lnTo>
                  <a:pt x="2635885" y="0"/>
                </a:lnTo>
                <a:close/>
              </a:path>
            </a:pathLst>
          </a:custGeom>
          <a:solidFill>
            <a:srgbClr val="E6E6FD"/>
          </a:solidFill>
          <a:ln/>
        </p:spPr>
      </p:sp>
      <p:sp>
        <p:nvSpPr>
          <p:cNvPr id="33" name="Text 30"/>
          <p:cNvSpPr/>
          <p:nvPr/>
        </p:nvSpPr>
        <p:spPr>
          <a:xfrm>
            <a:off x="8963025" y="5077460"/>
            <a:ext cx="2636479" cy="701040"/>
          </a:xfrm>
          <a:prstGeom prst="rect">
            <a:avLst/>
          </a:prstGeom>
          <a:noFill/>
          <a:ln/>
        </p:spPr>
        <p:txBody>
          <a:bodyPr wrap="square" lIns="45720" tIns="91440" rIns="91440" bIns="45720" rtlCol="0" anchor="ctr"/>
          <a:lstStyle/>
          <a:p>
            <a:pPr>
              <a:lnSpc>
                <a:spcPct val="100000"/>
              </a:lnSpc>
            </a:pPr>
            <a:endParaRPr lang="en-US" sz="1600" dirty="0"/>
          </a:p>
        </p:txBody>
      </p:sp>
      <p:sp>
        <p:nvSpPr>
          <p:cNvPr id="34" name="Shape 31"/>
          <p:cNvSpPr/>
          <p:nvPr/>
        </p:nvSpPr>
        <p:spPr>
          <a:xfrm flipV="1">
            <a:off x="8963025" y="5294630"/>
            <a:ext cx="2635885" cy="483870"/>
          </a:xfrm>
          <a:custGeom>
            <a:avLst/>
            <a:gdLst/>
            <a:ahLst/>
            <a:cxnLst/>
            <a:rect l="l" t="t" r="r" b="b"/>
            <a:pathLst>
              <a:path w="2635885" h="483870">
                <a:moveTo>
                  <a:pt x="0" y="137160"/>
                </a:moveTo>
                <a:cubicBezTo>
                  <a:pt x="-2376" y="60325"/>
                  <a:pt x="63551" y="-1905"/>
                  <a:pt x="128290" y="0"/>
                </a:cubicBezTo>
                <a:lnTo>
                  <a:pt x="2508189" y="0"/>
                </a:lnTo>
                <a:cubicBezTo>
                  <a:pt x="2575304" y="-2540"/>
                  <a:pt x="2631727" y="60960"/>
                  <a:pt x="2635885" y="122555"/>
                </a:cubicBezTo>
                <a:lnTo>
                  <a:pt x="2635885" y="483870"/>
                </a:lnTo>
                <a:lnTo>
                  <a:pt x="0" y="186690"/>
                </a:lnTo>
                <a:lnTo>
                  <a:pt x="0" y="137160"/>
                </a:lnTo>
                <a:close/>
              </a:path>
            </a:pathLst>
          </a:custGeom>
          <a:solidFill>
            <a:srgbClr val="E6E6FD"/>
          </a:solidFill>
          <a:ln/>
        </p:spPr>
      </p:sp>
      <p:sp>
        <p:nvSpPr>
          <p:cNvPr id="35" name="Text 32"/>
          <p:cNvSpPr/>
          <p:nvPr/>
        </p:nvSpPr>
        <p:spPr>
          <a:xfrm>
            <a:off x="8963025" y="5294630"/>
            <a:ext cx="2635885" cy="483870"/>
          </a:xfrm>
          <a:prstGeom prst="rect">
            <a:avLst/>
          </a:prstGeom>
          <a:noFill/>
          <a:ln/>
        </p:spPr>
        <p:txBody>
          <a:bodyPr wrap="square" lIns="45720" tIns="91440" rIns="91440" bIns="45720" rtlCol="0" anchor="ctr"/>
          <a:lstStyle/>
          <a:p>
            <a:pPr>
              <a:lnSpc>
                <a:spcPct val="100000"/>
              </a:lnSpc>
            </a:pPr>
            <a:endParaRPr lang="en-US" sz="1600" dirty="0"/>
          </a:p>
        </p:txBody>
      </p:sp>
      <p:sp>
        <p:nvSpPr>
          <p:cNvPr id="36" name="Text 33"/>
          <p:cNvSpPr/>
          <p:nvPr/>
        </p:nvSpPr>
        <p:spPr>
          <a:xfrm>
            <a:off x="798830" y="1798955"/>
            <a:ext cx="213868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Identify Daily AI Tools</a:t>
            </a:r>
            <a:endParaRPr lang="en-US" sz="1600" dirty="0"/>
          </a:p>
        </p:txBody>
      </p:sp>
      <p:sp>
        <p:nvSpPr>
          <p:cNvPr id="37" name="Text 34"/>
          <p:cNvSpPr/>
          <p:nvPr/>
        </p:nvSpPr>
        <p:spPr>
          <a:xfrm>
            <a:off x="780415" y="2455545"/>
            <a:ext cx="2176145" cy="2456259"/>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Take a moment to list five AI tools you use daily, such as navigation apps, email filters, or smart assistants. This exercise helps you recognize the pervasive presence of AI in your life.</a:t>
            </a:r>
            <a:endParaRPr lang="en-US" sz="1600" dirty="0"/>
          </a:p>
        </p:txBody>
      </p:sp>
      <p:sp>
        <p:nvSpPr>
          <p:cNvPr id="38" name="Text 35"/>
          <p:cNvSpPr/>
          <p:nvPr/>
        </p:nvSpPr>
        <p:spPr>
          <a:xfrm>
            <a:off x="3602990" y="1798955"/>
            <a:ext cx="213868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Share and Discuss</a:t>
            </a:r>
            <a:endParaRPr lang="en-US" sz="1600" dirty="0"/>
          </a:p>
        </p:txBody>
      </p:sp>
      <p:sp>
        <p:nvSpPr>
          <p:cNvPr id="39" name="Text 36"/>
          <p:cNvSpPr/>
          <p:nvPr/>
        </p:nvSpPr>
        <p:spPr>
          <a:xfrm>
            <a:off x="3584575" y="2455545"/>
            <a:ext cx="2176145" cy="2183209"/>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Share your list with others to see common and unique uses of AI. Discussing these examples can reveal how AI shapes your daily decisions and experiences.</a:t>
            </a:r>
            <a:endParaRPr lang="en-US" sz="1600" dirty="0"/>
          </a:p>
        </p:txBody>
      </p:sp>
      <p:sp>
        <p:nvSpPr>
          <p:cNvPr id="40" name="Text 37"/>
          <p:cNvSpPr/>
          <p:nvPr/>
        </p:nvSpPr>
        <p:spPr>
          <a:xfrm>
            <a:off x="6407150" y="1798955"/>
            <a:ext cx="213868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Reflect on Impact</a:t>
            </a:r>
            <a:endParaRPr lang="en-US" sz="1600" dirty="0"/>
          </a:p>
        </p:txBody>
      </p:sp>
      <p:sp>
        <p:nvSpPr>
          <p:cNvPr id="41" name="Text 38"/>
          <p:cNvSpPr/>
          <p:nvPr/>
        </p:nvSpPr>
        <p:spPr>
          <a:xfrm>
            <a:off x="6388735" y="2455545"/>
            <a:ext cx="2176145" cy="2456259"/>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Consider how these AI tools save you time, improve efficiency, or influence your behavior. Reflecting on their impact helps you understand both the benefits and potential risks.</a:t>
            </a:r>
            <a:endParaRPr lang="en-US" sz="1600" dirty="0"/>
          </a:p>
        </p:txBody>
      </p:sp>
      <p:sp>
        <p:nvSpPr>
          <p:cNvPr id="42" name="Text 39"/>
          <p:cNvSpPr/>
          <p:nvPr/>
        </p:nvSpPr>
        <p:spPr>
          <a:xfrm>
            <a:off x="9211310" y="1798955"/>
            <a:ext cx="213868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Unseen Influences</a:t>
            </a:r>
            <a:endParaRPr lang="en-US" sz="1600" dirty="0"/>
          </a:p>
        </p:txBody>
      </p:sp>
      <p:sp>
        <p:nvSpPr>
          <p:cNvPr id="43" name="Text 40"/>
          <p:cNvSpPr/>
          <p:nvPr/>
        </p:nvSpPr>
        <p:spPr>
          <a:xfrm>
            <a:off x="9192895" y="2455545"/>
            <a:ext cx="2176145" cy="2729111"/>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Think about AI applications that work behind the scenes, like fraud detection or content recommendation algorithms. Recognizing these hidden influences is key to staying aware and in control.</a:t>
            </a: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957580" y="603885"/>
            <a:ext cx="97999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Sector Snapshots</a:t>
            </a:r>
            <a:endParaRPr lang="en-US" sz="1600" dirty="0"/>
          </a:p>
        </p:txBody>
      </p:sp>
      <p:pic>
        <p:nvPicPr>
          <p:cNvPr id="4" name="Image 1" descr="https://kimi-img.moonshot.cn/pub/slides/slides_tmpl/image/25-08-27-20:07:42-d2nfa3h8bjvh7rlj0gk0.png"/>
          <p:cNvPicPr>
            <a:picLocks noChangeAspect="1"/>
          </p:cNvPicPr>
          <p:nvPr/>
        </p:nvPicPr>
        <p:blipFill>
          <a:blip r:embed="rId4"/>
          <a:srcRect/>
          <a:stretch/>
        </p:blipFill>
        <p:spPr>
          <a:xfrm>
            <a:off x="6538595" y="1204595"/>
            <a:ext cx="5653405" cy="5653405"/>
          </a:xfrm>
          <a:prstGeom prst="rect">
            <a:avLst/>
          </a:prstGeom>
        </p:spPr>
      </p:pic>
      <p:sp>
        <p:nvSpPr>
          <p:cNvPr id="5" name="Text 1"/>
          <p:cNvSpPr/>
          <p:nvPr/>
        </p:nvSpPr>
        <p:spPr>
          <a:xfrm>
            <a:off x="1045210" y="1656715"/>
            <a:ext cx="6005195" cy="499467"/>
          </a:xfrm>
          <a:prstGeom prst="rect">
            <a:avLst/>
          </a:prstGeom>
          <a:noFill/>
          <a:ln/>
        </p:spPr>
        <p:txBody>
          <a:bodyPr wrap="square" lIns="91440" tIns="45720" rIns="91440" bIns="45720" rtlCol="0" anchor="t">
            <a:spAutoFit/>
          </a:bodyPr>
          <a:lstStyle/>
          <a:p>
            <a:pPr algn="just">
              <a:lnSpc>
                <a:spcPct val="100000"/>
              </a:lnSpc>
            </a:pPr>
            <a:r>
              <a:rPr lang="en-US" sz="3200" b="1" dirty="0">
                <a:solidFill>
                  <a:srgbClr val="000000"/>
                </a:solidFill>
                <a:latin typeface="MiSans" pitchFamily="34" charset="0"/>
                <a:ea typeface="MiSans" pitchFamily="34" charset="-122"/>
                <a:cs typeface="MiSans" pitchFamily="34" charset="-120"/>
              </a:rPr>
              <a:t>AI Across Industries</a:t>
            </a:r>
            <a:endParaRPr lang="en-US" sz="1600" dirty="0"/>
          </a:p>
        </p:txBody>
      </p:sp>
      <p:sp>
        <p:nvSpPr>
          <p:cNvPr id="6" name="Text 2"/>
          <p:cNvSpPr/>
          <p:nvPr/>
        </p:nvSpPr>
        <p:spPr>
          <a:xfrm>
            <a:off x="1045210" y="2770505"/>
            <a:ext cx="5062220" cy="2377281"/>
          </a:xfrm>
          <a:prstGeom prst="rect">
            <a:avLst/>
          </a:prstGeom>
          <a:noFill/>
          <a:ln/>
        </p:spPr>
        <p:txBody>
          <a:bodyPr wrap="square" lIns="91440" tIns="45720" rIns="91440" bIns="45720" rtlCol="0" anchor="t">
            <a:spAutoFit/>
          </a:bodyPr>
          <a:lstStyle/>
          <a:p>
            <a:pPr>
              <a:lnSpc>
                <a:spcPct val="130000"/>
              </a:lnSpc>
            </a:pPr>
            <a:r>
              <a:rPr lang="en-US" sz="2000" dirty="0">
                <a:solidFill>
                  <a:srgbClr val="000000"/>
                </a:solidFill>
                <a:latin typeface="MiSans" pitchFamily="34" charset="0"/>
                <a:ea typeface="MiSans" pitchFamily="34" charset="-122"/>
                <a:cs typeface="MiSans" pitchFamily="34" charset="-120"/>
              </a:rPr>
              <a:t>AI is transforming various sectors, including education, healthcare, finance, entertainment, transportation, and creative arts. Each sector leverages AI to enhance efficiency, accuracy, and personalization.</a:t>
            </a: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Convenience vs Autonomy</a:t>
            </a:r>
            <a:endParaRPr lang="en-US" sz="1600" dirty="0"/>
          </a:p>
        </p:txBody>
      </p:sp>
      <p:sp>
        <p:nvSpPr>
          <p:cNvPr id="4" name="Shape 1"/>
          <p:cNvSpPr/>
          <p:nvPr/>
        </p:nvSpPr>
        <p:spPr>
          <a:xfrm>
            <a:off x="1692275" y="1971040"/>
            <a:ext cx="9264015" cy="3397885"/>
          </a:xfrm>
          <a:prstGeom prst="roundRect">
            <a:avLst>
              <a:gd name="adj" fmla="val 10344"/>
            </a:avLst>
          </a:prstGeom>
          <a:solidFill>
            <a:srgbClr val="FFFFFF"/>
          </a:solidFill>
          <a:ln w="25400">
            <a:solidFill>
              <a:srgbClr val="E6E6FD"/>
            </a:solidFill>
            <a:prstDash val="solid"/>
          </a:ln>
        </p:spPr>
      </p:sp>
      <p:sp>
        <p:nvSpPr>
          <p:cNvPr id="5" name="Text 2"/>
          <p:cNvSpPr/>
          <p:nvPr/>
        </p:nvSpPr>
        <p:spPr>
          <a:xfrm>
            <a:off x="1692275" y="1971040"/>
            <a:ext cx="9264015" cy="339788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1000760" y="1432560"/>
            <a:ext cx="4312285" cy="4312285"/>
          </a:xfrm>
          <a:prstGeom prst="ellipse">
            <a:avLst/>
          </a:prstGeom>
          <a:solidFill>
            <a:srgbClr val="E6E6FD"/>
          </a:solidFill>
          <a:ln/>
        </p:spPr>
      </p:sp>
      <p:sp>
        <p:nvSpPr>
          <p:cNvPr id="7" name="Text 4"/>
          <p:cNvSpPr/>
          <p:nvPr/>
        </p:nvSpPr>
        <p:spPr>
          <a:xfrm>
            <a:off x="1000760" y="1432560"/>
            <a:ext cx="4312285" cy="4312285"/>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5"/>
          <p:cNvSpPr/>
          <p:nvPr/>
        </p:nvSpPr>
        <p:spPr>
          <a:xfrm>
            <a:off x="1649095" y="2257425"/>
            <a:ext cx="3015615"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Dark Patterns</a:t>
            </a:r>
            <a:endParaRPr lang="en-US" sz="1600" dirty="0"/>
          </a:p>
        </p:txBody>
      </p:sp>
      <p:sp>
        <p:nvSpPr>
          <p:cNvPr id="9" name="Text 6"/>
          <p:cNvSpPr/>
          <p:nvPr/>
        </p:nvSpPr>
        <p:spPr>
          <a:xfrm>
            <a:off x="1649095" y="2929255"/>
            <a:ext cx="3015615" cy="1637506"/>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Be aware of dark patterns in AI, such as filter bubbles that limit your perspective or persuasive techniques that influence your choices. These can subtly manipulate your behavior.</a:t>
            </a:r>
            <a:endParaRPr lang="en-US" sz="1600" dirty="0"/>
          </a:p>
        </p:txBody>
      </p:sp>
      <p:sp>
        <p:nvSpPr>
          <p:cNvPr id="10" name="Text 7"/>
          <p:cNvSpPr/>
          <p:nvPr/>
        </p:nvSpPr>
        <p:spPr>
          <a:xfrm>
            <a:off x="5633085" y="2340293"/>
            <a:ext cx="4644000"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Balancing Convenience</a:t>
            </a:r>
            <a:endParaRPr lang="en-US" sz="1600" dirty="0"/>
          </a:p>
        </p:txBody>
      </p:sp>
      <p:sp>
        <p:nvSpPr>
          <p:cNvPr id="11" name="Text 8"/>
          <p:cNvSpPr/>
          <p:nvPr/>
        </p:nvSpPr>
        <p:spPr>
          <a:xfrm>
            <a:off x="5633085" y="2951480"/>
            <a:ext cx="4888865" cy="1316434"/>
          </a:xfrm>
          <a:prstGeom prst="rect">
            <a:avLst/>
          </a:prstGeom>
          <a:noFill/>
          <a:ln/>
        </p:spPr>
        <p:txBody>
          <a:bodyPr wrap="square" lIns="91440" tIns="45720" rIns="91440" bIns="45720" rtlCol="0" anchor="t">
            <a:spAutoFit/>
          </a:bodyPr>
          <a:lstStyle/>
          <a:p>
            <a:pPr>
              <a:lnSpc>
                <a:spcPct val="120000"/>
              </a:lnSpc>
            </a:pPr>
            <a:r>
              <a:rPr lang="en-US" sz="1800" dirty="0">
                <a:solidFill>
                  <a:srgbClr val="000000"/>
                </a:solidFill>
                <a:latin typeface="MiSans" pitchFamily="34" charset="0"/>
                <a:ea typeface="MiSans" pitchFamily="34" charset="-122"/>
                <a:cs typeface="MiSans" pitchFamily="34" charset="-120"/>
              </a:rPr>
              <a:t>While AI offers convenience, it’s important to maintain autonomy and critical thinking. Evaluate when AI enhances your life and when it might be limiting your options.</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04</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Chat Like a Pro</a:t>
            </a:r>
            <a:endParaRPr lang="en-US" sz="16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Shape 0"/>
          <p:cNvSpPr/>
          <p:nvPr/>
        </p:nvSpPr>
        <p:spPr>
          <a:xfrm>
            <a:off x="-635" y="-1905"/>
            <a:ext cx="4740275" cy="6859905"/>
          </a:xfrm>
          <a:prstGeom prst="rect">
            <a:avLst/>
          </a:prstGeom>
          <a:solidFill>
            <a:srgbClr val="E6E6FD"/>
          </a:solidFill>
          <a:ln/>
        </p:spPr>
      </p:sp>
      <p:sp>
        <p:nvSpPr>
          <p:cNvPr id="4" name="Text 1"/>
          <p:cNvSpPr/>
          <p:nvPr/>
        </p:nvSpPr>
        <p:spPr>
          <a:xfrm>
            <a:off x="-635" y="-1905"/>
            <a:ext cx="4740275" cy="6859905"/>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406400" y="1508760"/>
            <a:ext cx="3535680" cy="4556760"/>
          </a:xfrm>
          <a:prstGeom prst="roundRect">
            <a:avLst>
              <a:gd name="adj" fmla="val 6321"/>
            </a:avLst>
          </a:prstGeom>
          <a:solidFill>
            <a:srgbClr val="FFFFFF"/>
          </a:solidFill>
          <a:ln w="19050">
            <a:solidFill>
              <a:srgbClr val="E1ADFD"/>
            </a:solidFill>
            <a:prstDash val="solid"/>
          </a:ln>
        </p:spPr>
      </p:sp>
      <p:sp>
        <p:nvSpPr>
          <p:cNvPr id="6" name="Text 3"/>
          <p:cNvSpPr/>
          <p:nvPr/>
        </p:nvSpPr>
        <p:spPr>
          <a:xfrm>
            <a:off x="406400" y="1508760"/>
            <a:ext cx="3535680" cy="4556760"/>
          </a:xfrm>
          <a:prstGeom prst="rect">
            <a:avLst/>
          </a:prstGeom>
          <a:noFill/>
          <a:ln/>
        </p:spPr>
        <p:txBody>
          <a:bodyPr wrap="square" lIns="45720" tIns="91440" rIns="91440" bIns="45720" rtlCol="0" anchor="ctr"/>
          <a:lstStyle/>
          <a:p>
            <a:pPr>
              <a:lnSpc>
                <a:spcPct val="100000"/>
              </a:lnSpc>
            </a:pPr>
            <a:endParaRPr lang="en-US" sz="1600" dirty="0"/>
          </a:p>
        </p:txBody>
      </p:sp>
      <p:sp>
        <p:nvSpPr>
          <p:cNvPr id="7" name="Text 4"/>
          <p:cNvSpPr/>
          <p:nvPr/>
        </p:nvSpPr>
        <p:spPr>
          <a:xfrm>
            <a:off x="325120" y="319405"/>
            <a:ext cx="6722745" cy="429617"/>
          </a:xfrm>
          <a:prstGeom prst="rect">
            <a:avLst/>
          </a:prstGeom>
          <a:noFill/>
          <a:ln/>
        </p:spPr>
        <p:txBody>
          <a:bodyPr wrap="square" lIns="91440" tIns="45720" rIns="91440" bIns="45720" rtlCol="0" anchor="t">
            <a:spAutoFit/>
          </a:bodyPr>
          <a:lstStyle/>
          <a:p>
            <a:pPr>
              <a:lnSpc>
                <a:spcPct val="100000"/>
              </a:lnSpc>
            </a:pPr>
            <a:r>
              <a:rPr lang="en-US" sz="2800" b="1" dirty="0">
                <a:solidFill>
                  <a:srgbClr val="000000"/>
                </a:solidFill>
                <a:latin typeface="MiSans" pitchFamily="34" charset="0"/>
                <a:ea typeface="MiSans" pitchFamily="34" charset="-122"/>
                <a:cs typeface="MiSans" pitchFamily="34" charset="-120"/>
              </a:rPr>
              <a:t>Prompt Engineering Basics</a:t>
            </a:r>
            <a:endParaRPr lang="en-US" sz="1600" dirty="0"/>
          </a:p>
        </p:txBody>
      </p:sp>
      <p:sp>
        <p:nvSpPr>
          <p:cNvPr id="8" name="Shape 5"/>
          <p:cNvSpPr/>
          <p:nvPr/>
        </p:nvSpPr>
        <p:spPr>
          <a:xfrm>
            <a:off x="568325" y="2587625"/>
            <a:ext cx="3178810" cy="0"/>
          </a:xfrm>
          <a:prstGeom prst="line">
            <a:avLst/>
          </a:prstGeom>
          <a:noFill/>
          <a:ln w="31750">
            <a:solidFill>
              <a:srgbClr val="E1ADFD"/>
            </a:solidFill>
            <a:prstDash val="solid"/>
            <a:headEnd type="none"/>
            <a:tailEnd type="none"/>
          </a:ln>
        </p:spPr>
      </p:sp>
      <p:sp>
        <p:nvSpPr>
          <p:cNvPr id="9" name="Shape 6"/>
          <p:cNvSpPr/>
          <p:nvPr/>
        </p:nvSpPr>
        <p:spPr>
          <a:xfrm>
            <a:off x="568325" y="2498725"/>
            <a:ext cx="3178810" cy="0"/>
          </a:xfrm>
          <a:prstGeom prst="line">
            <a:avLst/>
          </a:prstGeom>
          <a:noFill/>
          <a:ln w="12700">
            <a:solidFill>
              <a:srgbClr val="E1ADFD"/>
            </a:solidFill>
            <a:prstDash val="solid"/>
            <a:headEnd type="none"/>
            <a:tailEnd type="none"/>
          </a:ln>
        </p:spPr>
      </p:sp>
      <p:sp>
        <p:nvSpPr>
          <p:cNvPr id="10" name="Shape 7"/>
          <p:cNvSpPr/>
          <p:nvPr/>
        </p:nvSpPr>
        <p:spPr>
          <a:xfrm>
            <a:off x="5000625" y="1233805"/>
            <a:ext cx="6316980" cy="1905635"/>
          </a:xfrm>
          <a:prstGeom prst="roundRect">
            <a:avLst>
              <a:gd name="adj" fmla="val 6321"/>
            </a:avLst>
          </a:prstGeom>
          <a:solidFill>
            <a:srgbClr val="FFFFFF"/>
          </a:solidFill>
          <a:ln w="25400">
            <a:solidFill>
              <a:srgbClr val="E6E6FD"/>
            </a:solidFill>
            <a:prstDash val="solid"/>
          </a:ln>
        </p:spPr>
      </p:sp>
      <p:sp>
        <p:nvSpPr>
          <p:cNvPr id="11" name="Text 8"/>
          <p:cNvSpPr/>
          <p:nvPr/>
        </p:nvSpPr>
        <p:spPr>
          <a:xfrm>
            <a:off x="5000625" y="1233805"/>
            <a:ext cx="6316980" cy="1905635"/>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rot="5400000">
            <a:off x="5269230" y="1395095"/>
            <a:ext cx="271145" cy="252730"/>
          </a:xfrm>
          <a:prstGeom prst="triangle">
            <a:avLst>
              <a:gd name="adj" fmla="val 50000"/>
            </a:avLst>
          </a:prstGeom>
          <a:solidFill>
            <a:srgbClr val="E1ADFD"/>
          </a:solidFill>
          <a:ln/>
        </p:spPr>
      </p:sp>
      <p:sp>
        <p:nvSpPr>
          <p:cNvPr id="13" name="Text 10"/>
          <p:cNvSpPr/>
          <p:nvPr/>
        </p:nvSpPr>
        <p:spPr>
          <a:xfrm rot="5400000">
            <a:off x="5269230" y="1395095"/>
            <a:ext cx="271145" cy="25273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5000625" y="3707765"/>
            <a:ext cx="6316980" cy="1905635"/>
          </a:xfrm>
          <a:prstGeom prst="roundRect">
            <a:avLst>
              <a:gd name="adj" fmla="val 6321"/>
            </a:avLst>
          </a:prstGeom>
          <a:solidFill>
            <a:srgbClr val="FFFFFF"/>
          </a:solidFill>
          <a:ln w="25400">
            <a:solidFill>
              <a:srgbClr val="E6E6FD"/>
            </a:solidFill>
            <a:prstDash val="solid"/>
          </a:ln>
        </p:spPr>
      </p:sp>
      <p:sp>
        <p:nvSpPr>
          <p:cNvPr id="15" name="Text 12"/>
          <p:cNvSpPr/>
          <p:nvPr/>
        </p:nvSpPr>
        <p:spPr>
          <a:xfrm>
            <a:off x="5000625" y="3707765"/>
            <a:ext cx="6316980" cy="1905635"/>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rot="5400000">
            <a:off x="5269230" y="3869055"/>
            <a:ext cx="271145" cy="252730"/>
          </a:xfrm>
          <a:prstGeom prst="triangle">
            <a:avLst>
              <a:gd name="adj" fmla="val 50000"/>
            </a:avLst>
          </a:prstGeom>
          <a:solidFill>
            <a:srgbClr val="E1ADFD"/>
          </a:solidFill>
          <a:ln/>
        </p:spPr>
      </p:sp>
      <p:sp>
        <p:nvSpPr>
          <p:cNvPr id="17" name="Text 14"/>
          <p:cNvSpPr/>
          <p:nvPr/>
        </p:nvSpPr>
        <p:spPr>
          <a:xfrm rot="5400000">
            <a:off x="5269230" y="3869055"/>
            <a:ext cx="271145" cy="25273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Text 15"/>
          <p:cNvSpPr/>
          <p:nvPr/>
        </p:nvSpPr>
        <p:spPr>
          <a:xfrm>
            <a:off x="568325" y="1746250"/>
            <a:ext cx="3178810" cy="306784"/>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000000"/>
                </a:solidFill>
                <a:latin typeface="MiSans" pitchFamily="34" charset="0"/>
                <a:ea typeface="MiSans" pitchFamily="34" charset="-122"/>
                <a:cs typeface="MiSans" pitchFamily="34" charset="-120"/>
              </a:rPr>
              <a:t>Clear Goal</a:t>
            </a:r>
            <a:endParaRPr lang="en-US" sz="1600" dirty="0"/>
          </a:p>
        </p:txBody>
      </p:sp>
      <p:sp>
        <p:nvSpPr>
          <p:cNvPr id="19" name="Text 16"/>
          <p:cNvSpPr/>
          <p:nvPr/>
        </p:nvSpPr>
        <p:spPr>
          <a:xfrm>
            <a:off x="568960" y="2661920"/>
            <a:ext cx="3182620" cy="1584722"/>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Start with a clear goal for your AI interaction. Knowing exactly what you want helps you craft precise prompts that yield better results.</a:t>
            </a:r>
            <a:endParaRPr lang="en-US" sz="1600" dirty="0"/>
          </a:p>
        </p:txBody>
      </p:sp>
      <p:sp>
        <p:nvSpPr>
          <p:cNvPr id="20" name="Text 17"/>
          <p:cNvSpPr/>
          <p:nvPr/>
        </p:nvSpPr>
        <p:spPr>
          <a:xfrm>
            <a:off x="5586095" y="1362710"/>
            <a:ext cx="5475605" cy="284559"/>
          </a:xfrm>
          <a:prstGeom prst="rect">
            <a:avLst/>
          </a:prstGeom>
          <a:noFill/>
          <a:ln/>
        </p:spPr>
        <p:txBody>
          <a:bodyPr wrap="square" lIns="91440" tIns="45720" rIns="91440" bIns="45720" rtlCol="0" anchor="t">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Provide Context</a:t>
            </a:r>
            <a:endParaRPr lang="en-US" sz="1600" dirty="0"/>
          </a:p>
        </p:txBody>
      </p:sp>
      <p:sp>
        <p:nvSpPr>
          <p:cNvPr id="21" name="Text 18"/>
          <p:cNvSpPr/>
          <p:nvPr/>
        </p:nvSpPr>
        <p:spPr>
          <a:xfrm>
            <a:off x="5163185" y="1706245"/>
            <a:ext cx="590550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Give AI the necessary background information to understand the context of your request. This ensures the output is relevant and aligned with your needs.</a:t>
            </a:r>
            <a:endParaRPr lang="en-US" sz="1600" dirty="0"/>
          </a:p>
        </p:txBody>
      </p:sp>
      <p:sp>
        <p:nvSpPr>
          <p:cNvPr id="22" name="Text 19"/>
          <p:cNvSpPr/>
          <p:nvPr/>
        </p:nvSpPr>
        <p:spPr>
          <a:xfrm>
            <a:off x="5586095" y="3836670"/>
            <a:ext cx="5475605" cy="284559"/>
          </a:xfrm>
          <a:prstGeom prst="rect">
            <a:avLst/>
          </a:prstGeom>
          <a:noFill/>
          <a:ln/>
        </p:spPr>
        <p:txBody>
          <a:bodyPr wrap="square" lIns="91440" tIns="45720" rIns="91440" bIns="45720" rtlCol="0" anchor="t">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Specify Format</a:t>
            </a:r>
            <a:endParaRPr lang="en-US" sz="1600" dirty="0"/>
          </a:p>
        </p:txBody>
      </p:sp>
      <p:sp>
        <p:nvSpPr>
          <p:cNvPr id="23" name="Text 20"/>
          <p:cNvSpPr/>
          <p:nvPr/>
        </p:nvSpPr>
        <p:spPr>
          <a:xfrm>
            <a:off x="5163185" y="4180205"/>
            <a:ext cx="590550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Specify the format and style of the output, such as bullet points, a story, or a table. This helps AI generate content that meets your exact specifications.</a:t>
            </a: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957580" y="603885"/>
            <a:ext cx="97999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Iterate &amp; Refine</a:t>
            </a:r>
            <a:endParaRPr lang="en-US" sz="1600" dirty="0"/>
          </a:p>
        </p:txBody>
      </p:sp>
      <p:pic>
        <p:nvPicPr>
          <p:cNvPr id="4" name="Image 1" descr="https://kimi-img.moonshot.cn/pub/slides/slides_tmpl/image/25-08-27-20:07:39-d2nfa2p8bjvh7rlj0geg.png"/>
          <p:cNvPicPr>
            <a:picLocks noChangeAspect="1"/>
          </p:cNvPicPr>
          <p:nvPr/>
        </p:nvPicPr>
        <p:blipFill>
          <a:blip r:embed="rId4"/>
          <a:srcRect t="146" b="146"/>
          <a:stretch/>
        </p:blipFill>
        <p:spPr>
          <a:xfrm>
            <a:off x="-15240" y="1319530"/>
            <a:ext cx="12222480" cy="2164080"/>
          </a:xfrm>
          <a:prstGeom prst="rect">
            <a:avLst/>
          </a:prstGeom>
        </p:spPr>
      </p:pic>
      <p:sp>
        <p:nvSpPr>
          <p:cNvPr id="5" name="Text 1"/>
          <p:cNvSpPr/>
          <p:nvPr/>
        </p:nvSpPr>
        <p:spPr>
          <a:xfrm>
            <a:off x="957580" y="3805555"/>
            <a:ext cx="10208260"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000000"/>
                </a:solidFill>
                <a:latin typeface="MiSans" pitchFamily="34" charset="0"/>
                <a:ea typeface="MiSans" pitchFamily="34" charset="-122"/>
                <a:cs typeface="MiSans" pitchFamily="34" charset="-120"/>
              </a:rPr>
              <a:t>Iterative Process</a:t>
            </a:r>
            <a:endParaRPr lang="en-US" sz="1600" dirty="0"/>
          </a:p>
        </p:txBody>
      </p:sp>
      <p:sp>
        <p:nvSpPr>
          <p:cNvPr id="6" name="Text 2"/>
          <p:cNvSpPr/>
          <p:nvPr/>
        </p:nvSpPr>
        <p:spPr>
          <a:xfrm>
            <a:off x="957580" y="4477385"/>
            <a:ext cx="10257790" cy="713184"/>
          </a:xfrm>
          <a:prstGeom prst="rect">
            <a:avLst/>
          </a:prstGeom>
          <a:noFill/>
          <a:ln/>
        </p:spPr>
        <p:txBody>
          <a:bodyPr wrap="square" lIns="91440" tIns="45720" rIns="91440" bIns="45720" rtlCol="0" anchor="t">
            <a:spAutoFit/>
          </a:bodyPr>
          <a:lstStyle/>
          <a:p>
            <a:pPr>
              <a:lnSpc>
                <a:spcPct val="130000"/>
              </a:lnSpc>
            </a:pPr>
            <a:r>
              <a:rPr lang="en-US" sz="1800" dirty="0">
                <a:solidFill>
                  <a:srgbClr val="2B2F36"/>
                </a:solidFill>
                <a:latin typeface="MiSans" pitchFamily="34" charset="0"/>
                <a:ea typeface="MiSans" pitchFamily="34" charset="-122"/>
                <a:cs typeface="MiSans" pitchFamily="34" charset="-120"/>
              </a:rPr>
              <a:t>AI interactions should be iterative. Review the initial output, refine your prompt based on what you see, and repeat until you achieve the desired result.</a:t>
            </a:r>
            <a:endParaRPr lang="en-US" sz="16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Shape 0"/>
          <p:cNvSpPr/>
          <p:nvPr/>
        </p:nvSpPr>
        <p:spPr>
          <a:xfrm>
            <a:off x="1487805" y="1603375"/>
            <a:ext cx="8989695" cy="1905635"/>
          </a:xfrm>
          <a:prstGeom prst="roundRect">
            <a:avLst>
              <a:gd name="adj" fmla="val 6321"/>
            </a:avLst>
          </a:prstGeom>
          <a:solidFill>
            <a:srgbClr val="FFFFFF"/>
          </a:solidFill>
          <a:ln w="25400">
            <a:solidFill>
              <a:srgbClr val="E6E6FD"/>
            </a:solidFill>
            <a:prstDash val="solid"/>
          </a:ln>
        </p:spPr>
      </p:sp>
      <p:sp>
        <p:nvSpPr>
          <p:cNvPr id="4" name="Text 1"/>
          <p:cNvSpPr/>
          <p:nvPr/>
        </p:nvSpPr>
        <p:spPr>
          <a:xfrm>
            <a:off x="1487805" y="1603375"/>
            <a:ext cx="8989695" cy="1905635"/>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1487805" y="3849370"/>
            <a:ext cx="8989695" cy="1905635"/>
          </a:xfrm>
          <a:prstGeom prst="roundRect">
            <a:avLst>
              <a:gd name="adj" fmla="val 6321"/>
            </a:avLst>
          </a:prstGeom>
          <a:solidFill>
            <a:srgbClr val="FFFFFF"/>
          </a:solidFill>
          <a:ln w="25400">
            <a:solidFill>
              <a:srgbClr val="E6E6FD"/>
            </a:solidFill>
            <a:prstDash val="solid"/>
          </a:ln>
        </p:spPr>
      </p:sp>
      <p:sp>
        <p:nvSpPr>
          <p:cNvPr id="6" name="Text 3"/>
          <p:cNvSpPr/>
          <p:nvPr/>
        </p:nvSpPr>
        <p:spPr>
          <a:xfrm>
            <a:off x="1487805" y="3849370"/>
            <a:ext cx="8989695" cy="1905635"/>
          </a:xfrm>
          <a:prstGeom prst="rect">
            <a:avLst/>
          </a:prstGeom>
          <a:noFill/>
          <a:ln/>
        </p:spPr>
        <p:txBody>
          <a:bodyPr wrap="square" lIns="45720" tIns="91440" rIns="91440" bIns="45720" rtlCol="0" anchor="ctr"/>
          <a:lstStyle/>
          <a:p>
            <a:pPr>
              <a:lnSpc>
                <a:spcPct val="100000"/>
              </a:lnSpc>
            </a:pPr>
            <a:endParaRPr lang="en-US" sz="1600" dirty="0"/>
          </a:p>
        </p:txBody>
      </p:sp>
      <p:pic>
        <p:nvPicPr>
          <p:cNvPr id="7" name="Image 1" descr="https://kimi-img.moonshot.cn/pub/slides/slides_tmpl/image/25-08-27-20:07:41-d2nfa398bjvh7rlj0gh0.png"/>
          <p:cNvPicPr>
            <a:picLocks noChangeAspect="1"/>
          </p:cNvPicPr>
          <p:nvPr/>
        </p:nvPicPr>
        <p:blipFill>
          <a:blip r:embed="rId4"/>
          <a:stretch>
            <a:fillRect/>
          </a:stretch>
        </p:blipFill>
        <p:spPr>
          <a:xfrm>
            <a:off x="1778000" y="1986280"/>
            <a:ext cx="7369810" cy="298450"/>
          </a:xfrm>
          <a:prstGeom prst="rect">
            <a:avLst/>
          </a:prstGeom>
        </p:spPr>
      </p:pic>
      <p:pic>
        <p:nvPicPr>
          <p:cNvPr id="8" name="Image 2" descr="https://kimi-img.moonshot.cn/pub/slides/slides_tmpl/image/25-08-27-20:07:41-d2nfa398bjvh7rlj0gh0.png"/>
          <p:cNvPicPr>
            <a:picLocks noChangeAspect="1"/>
          </p:cNvPicPr>
          <p:nvPr/>
        </p:nvPicPr>
        <p:blipFill>
          <a:blip r:embed="rId4"/>
          <a:stretch>
            <a:fillRect/>
          </a:stretch>
        </p:blipFill>
        <p:spPr>
          <a:xfrm>
            <a:off x="1778000" y="4220845"/>
            <a:ext cx="7369810" cy="298450"/>
          </a:xfrm>
          <a:prstGeom prst="rect">
            <a:avLst/>
          </a:prstGeom>
        </p:spPr>
      </p:pic>
      <p:sp>
        <p:nvSpPr>
          <p:cNvPr id="9" name="Text 4"/>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Sandbox Challenge</a:t>
            </a:r>
            <a:endParaRPr lang="en-US" sz="1600" dirty="0"/>
          </a:p>
        </p:txBody>
      </p:sp>
      <p:sp>
        <p:nvSpPr>
          <p:cNvPr id="10" name="Text 5"/>
          <p:cNvSpPr/>
          <p:nvPr/>
        </p:nvSpPr>
        <p:spPr>
          <a:xfrm>
            <a:off x="1737995" y="1732280"/>
            <a:ext cx="7792085"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Hands-On Exercise</a:t>
            </a:r>
            <a:endParaRPr lang="en-US" sz="1600" dirty="0"/>
          </a:p>
        </p:txBody>
      </p:sp>
      <p:sp>
        <p:nvSpPr>
          <p:cNvPr id="11" name="Text 6"/>
          <p:cNvSpPr/>
          <p:nvPr/>
        </p:nvSpPr>
        <p:spPr>
          <a:xfrm>
            <a:off x="1718945" y="2205355"/>
            <a:ext cx="8404225" cy="682625"/>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Try generating two slogan options for an eco-product using AI. Then refine the prompt by adding tone and audience details to see how it improves the output.</a:t>
            </a:r>
            <a:endParaRPr lang="en-US" sz="1600" dirty="0"/>
          </a:p>
        </p:txBody>
      </p:sp>
      <p:sp>
        <p:nvSpPr>
          <p:cNvPr id="12" name="Text 7"/>
          <p:cNvSpPr/>
          <p:nvPr/>
        </p:nvSpPr>
        <p:spPr>
          <a:xfrm>
            <a:off x="1737995" y="3978275"/>
            <a:ext cx="7792085"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Compare Results</a:t>
            </a:r>
            <a:endParaRPr lang="en-US" sz="1600" dirty="0"/>
          </a:p>
        </p:txBody>
      </p:sp>
      <p:sp>
        <p:nvSpPr>
          <p:cNvPr id="13" name="Text 8"/>
          <p:cNvSpPr/>
          <p:nvPr/>
        </p:nvSpPr>
        <p:spPr>
          <a:xfrm>
            <a:off x="1718945" y="4451350"/>
            <a:ext cx="8404225" cy="682625"/>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Compare the initial and refined outputs to see the impact of iterative prompting. This exercise helps you understand the power of refining your prompts.</a:t>
            </a:r>
            <a:endParaRPr lang="en-US" sz="1600" dirty="0"/>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05</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Ethics &amp; Safety</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1-d2nfa398bjvh7rlj0gig.png"/>
          <p:cNvPicPr>
            <a:picLocks noChangeAspect="1"/>
          </p:cNvPicPr>
          <p:nvPr/>
        </p:nvPicPr>
        <p:blipFill>
          <a:blip r:embed="rId4"/>
          <a:srcRect l="26" r="26"/>
          <a:stretch/>
        </p:blipFill>
        <p:spPr>
          <a:xfrm>
            <a:off x="635" y="-635"/>
            <a:ext cx="12207240" cy="6885305"/>
          </a:xfrm>
          <a:prstGeom prst="rect">
            <a:avLst/>
          </a:prstGeom>
        </p:spPr>
      </p:pic>
      <p:sp>
        <p:nvSpPr>
          <p:cNvPr id="4" name="Shape 0"/>
          <p:cNvSpPr/>
          <p:nvPr/>
        </p:nvSpPr>
        <p:spPr>
          <a:xfrm>
            <a:off x="5097145" y="1184275"/>
            <a:ext cx="5905500" cy="673100"/>
          </a:xfrm>
          <a:prstGeom prst="roundRect">
            <a:avLst>
              <a:gd name="adj" fmla="val 50000"/>
            </a:avLst>
          </a:prstGeom>
          <a:solidFill>
            <a:srgbClr val="EAFAFE">
              <a:alpha val="63137"/>
            </a:srgbClr>
          </a:solidFill>
          <a:ln/>
        </p:spPr>
      </p:sp>
      <p:sp>
        <p:nvSpPr>
          <p:cNvPr id="5" name="Text 1"/>
          <p:cNvSpPr/>
          <p:nvPr/>
        </p:nvSpPr>
        <p:spPr>
          <a:xfrm>
            <a:off x="5097145" y="1184275"/>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2"/>
          <p:cNvSpPr/>
          <p:nvPr/>
        </p:nvSpPr>
        <p:spPr>
          <a:xfrm flipH="1">
            <a:off x="6279515" y="1286510"/>
            <a:ext cx="12700" cy="467995"/>
          </a:xfrm>
          <a:prstGeom prst="line">
            <a:avLst/>
          </a:prstGeom>
          <a:noFill/>
          <a:ln w="19050">
            <a:solidFill>
              <a:srgbClr val="E1ADFD"/>
            </a:solidFill>
            <a:prstDash val="solid"/>
            <a:headEnd type="none"/>
            <a:tailEnd type="none"/>
          </a:ln>
        </p:spPr>
      </p:sp>
      <p:sp>
        <p:nvSpPr>
          <p:cNvPr id="7" name="Shape 3"/>
          <p:cNvSpPr/>
          <p:nvPr/>
        </p:nvSpPr>
        <p:spPr>
          <a:xfrm>
            <a:off x="5097145" y="2024380"/>
            <a:ext cx="5905500" cy="673100"/>
          </a:xfrm>
          <a:prstGeom prst="roundRect">
            <a:avLst>
              <a:gd name="adj" fmla="val 50000"/>
            </a:avLst>
          </a:prstGeom>
          <a:solidFill>
            <a:srgbClr val="EAFAFE">
              <a:alpha val="63137"/>
            </a:srgbClr>
          </a:solidFill>
          <a:ln/>
        </p:spPr>
      </p:sp>
      <p:sp>
        <p:nvSpPr>
          <p:cNvPr id="8" name="Text 4"/>
          <p:cNvSpPr/>
          <p:nvPr/>
        </p:nvSpPr>
        <p:spPr>
          <a:xfrm>
            <a:off x="5097145" y="2024380"/>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5"/>
          <p:cNvSpPr/>
          <p:nvPr/>
        </p:nvSpPr>
        <p:spPr>
          <a:xfrm flipH="1">
            <a:off x="6279515" y="2126615"/>
            <a:ext cx="12700" cy="467995"/>
          </a:xfrm>
          <a:prstGeom prst="line">
            <a:avLst/>
          </a:prstGeom>
          <a:noFill/>
          <a:ln w="19050">
            <a:solidFill>
              <a:srgbClr val="E1ADFD"/>
            </a:solidFill>
            <a:prstDash val="solid"/>
            <a:headEnd type="none"/>
            <a:tailEnd type="none"/>
          </a:ln>
        </p:spPr>
      </p:sp>
      <p:sp>
        <p:nvSpPr>
          <p:cNvPr id="10" name="Shape 6"/>
          <p:cNvSpPr/>
          <p:nvPr/>
        </p:nvSpPr>
        <p:spPr>
          <a:xfrm>
            <a:off x="5097145" y="2864485"/>
            <a:ext cx="5905500" cy="673100"/>
          </a:xfrm>
          <a:prstGeom prst="roundRect">
            <a:avLst>
              <a:gd name="adj" fmla="val 50000"/>
            </a:avLst>
          </a:prstGeom>
          <a:solidFill>
            <a:srgbClr val="EAFAFE">
              <a:alpha val="63137"/>
            </a:srgbClr>
          </a:solidFill>
          <a:ln/>
        </p:spPr>
      </p:sp>
      <p:sp>
        <p:nvSpPr>
          <p:cNvPr id="11" name="Text 7"/>
          <p:cNvSpPr/>
          <p:nvPr/>
        </p:nvSpPr>
        <p:spPr>
          <a:xfrm>
            <a:off x="5097145" y="2864485"/>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8"/>
          <p:cNvSpPr/>
          <p:nvPr/>
        </p:nvSpPr>
        <p:spPr>
          <a:xfrm flipH="1">
            <a:off x="6279515" y="2966720"/>
            <a:ext cx="12700" cy="467995"/>
          </a:xfrm>
          <a:prstGeom prst="line">
            <a:avLst/>
          </a:prstGeom>
          <a:noFill/>
          <a:ln w="19050">
            <a:solidFill>
              <a:srgbClr val="E1ADFD"/>
            </a:solidFill>
            <a:prstDash val="solid"/>
            <a:headEnd type="none"/>
            <a:tailEnd type="none"/>
          </a:ln>
        </p:spPr>
      </p:sp>
      <p:sp>
        <p:nvSpPr>
          <p:cNvPr id="13" name="Shape 9"/>
          <p:cNvSpPr/>
          <p:nvPr/>
        </p:nvSpPr>
        <p:spPr>
          <a:xfrm>
            <a:off x="5097145" y="3704590"/>
            <a:ext cx="5905500" cy="673100"/>
          </a:xfrm>
          <a:prstGeom prst="roundRect">
            <a:avLst>
              <a:gd name="adj" fmla="val 50000"/>
            </a:avLst>
          </a:prstGeom>
          <a:solidFill>
            <a:srgbClr val="EAFAFE">
              <a:alpha val="63137"/>
            </a:srgbClr>
          </a:solidFill>
          <a:ln/>
        </p:spPr>
      </p:sp>
      <p:sp>
        <p:nvSpPr>
          <p:cNvPr id="14" name="Text 10"/>
          <p:cNvSpPr/>
          <p:nvPr/>
        </p:nvSpPr>
        <p:spPr>
          <a:xfrm>
            <a:off x="5097145" y="3704590"/>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1"/>
          <p:cNvSpPr/>
          <p:nvPr/>
        </p:nvSpPr>
        <p:spPr>
          <a:xfrm flipH="1">
            <a:off x="6279515" y="3806825"/>
            <a:ext cx="12700" cy="467995"/>
          </a:xfrm>
          <a:prstGeom prst="line">
            <a:avLst/>
          </a:prstGeom>
          <a:noFill/>
          <a:ln w="19050">
            <a:solidFill>
              <a:srgbClr val="E1ADFD"/>
            </a:solidFill>
            <a:prstDash val="solid"/>
            <a:headEnd type="none"/>
            <a:tailEnd type="none"/>
          </a:ln>
        </p:spPr>
      </p:sp>
      <p:sp>
        <p:nvSpPr>
          <p:cNvPr id="16" name="Shape 12"/>
          <p:cNvSpPr/>
          <p:nvPr/>
        </p:nvSpPr>
        <p:spPr>
          <a:xfrm>
            <a:off x="5097145" y="4544695"/>
            <a:ext cx="5905500" cy="673100"/>
          </a:xfrm>
          <a:prstGeom prst="roundRect">
            <a:avLst>
              <a:gd name="adj" fmla="val 50000"/>
            </a:avLst>
          </a:prstGeom>
          <a:solidFill>
            <a:srgbClr val="EAFAFE">
              <a:alpha val="63137"/>
            </a:srgbClr>
          </a:solidFill>
          <a:ln/>
        </p:spPr>
      </p:sp>
      <p:sp>
        <p:nvSpPr>
          <p:cNvPr id="17" name="Text 13"/>
          <p:cNvSpPr/>
          <p:nvPr/>
        </p:nvSpPr>
        <p:spPr>
          <a:xfrm>
            <a:off x="5097145" y="4544695"/>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4"/>
          <p:cNvSpPr/>
          <p:nvPr/>
        </p:nvSpPr>
        <p:spPr>
          <a:xfrm flipH="1">
            <a:off x="6279515" y="4646930"/>
            <a:ext cx="12700" cy="467995"/>
          </a:xfrm>
          <a:prstGeom prst="line">
            <a:avLst/>
          </a:prstGeom>
          <a:noFill/>
          <a:ln w="19050">
            <a:solidFill>
              <a:srgbClr val="E1ADFD"/>
            </a:solidFill>
            <a:prstDash val="solid"/>
            <a:headEnd type="none"/>
            <a:tailEnd type="none"/>
          </a:ln>
        </p:spPr>
      </p:sp>
      <p:sp>
        <p:nvSpPr>
          <p:cNvPr id="19" name="Shape 15"/>
          <p:cNvSpPr/>
          <p:nvPr/>
        </p:nvSpPr>
        <p:spPr>
          <a:xfrm>
            <a:off x="5097145" y="5384800"/>
            <a:ext cx="5905500" cy="673100"/>
          </a:xfrm>
          <a:prstGeom prst="roundRect">
            <a:avLst>
              <a:gd name="adj" fmla="val 50000"/>
            </a:avLst>
          </a:prstGeom>
          <a:solidFill>
            <a:srgbClr val="EAFAFE">
              <a:alpha val="63137"/>
            </a:srgbClr>
          </a:solidFill>
          <a:ln/>
        </p:spPr>
      </p:sp>
      <p:sp>
        <p:nvSpPr>
          <p:cNvPr id="20" name="Text 16"/>
          <p:cNvSpPr/>
          <p:nvPr/>
        </p:nvSpPr>
        <p:spPr>
          <a:xfrm>
            <a:off x="5097145" y="5384800"/>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7"/>
          <p:cNvSpPr/>
          <p:nvPr/>
        </p:nvSpPr>
        <p:spPr>
          <a:xfrm flipH="1">
            <a:off x="6279515" y="5487035"/>
            <a:ext cx="12700" cy="467995"/>
          </a:xfrm>
          <a:prstGeom prst="line">
            <a:avLst/>
          </a:prstGeom>
          <a:noFill/>
          <a:ln w="19050">
            <a:solidFill>
              <a:srgbClr val="E1ADFD"/>
            </a:solidFill>
            <a:prstDash val="solid"/>
            <a:headEnd type="none"/>
            <a:tailEnd type="none"/>
          </a:ln>
        </p:spPr>
      </p:sp>
      <p:sp>
        <p:nvSpPr>
          <p:cNvPr id="22" name="Text 18"/>
          <p:cNvSpPr/>
          <p:nvPr/>
        </p:nvSpPr>
        <p:spPr>
          <a:xfrm>
            <a:off x="222885" y="988695"/>
            <a:ext cx="4090670" cy="1272540"/>
          </a:xfrm>
          <a:prstGeom prst="rect">
            <a:avLst/>
          </a:prstGeom>
          <a:noFill/>
          <a:ln/>
        </p:spPr>
        <p:txBody>
          <a:bodyPr wrap="square" lIns="0" tIns="0" rIns="0" bIns="0" rtlCol="0" anchor="ctr"/>
          <a:lstStyle/>
          <a:p>
            <a:pPr algn="ctr">
              <a:lnSpc>
                <a:spcPct val="100000"/>
              </a:lnSpc>
            </a:pPr>
            <a:r>
              <a:rPr lang="en-US" sz="4800" dirty="0">
                <a:solidFill>
                  <a:srgbClr val="000000"/>
                </a:solidFill>
                <a:latin typeface="MiSans" pitchFamily="34" charset="0"/>
                <a:ea typeface="MiSans" pitchFamily="34" charset="-122"/>
                <a:cs typeface="MiSans" pitchFamily="34" charset="-120"/>
              </a:rPr>
              <a:t>CONTENTS</a:t>
            </a:r>
            <a:endParaRPr lang="en-US" sz="1600" dirty="0"/>
          </a:p>
        </p:txBody>
      </p:sp>
      <p:sp>
        <p:nvSpPr>
          <p:cNvPr id="23" name="Text 19"/>
          <p:cNvSpPr/>
          <p:nvPr/>
        </p:nvSpPr>
        <p:spPr>
          <a:xfrm>
            <a:off x="5281295" y="1229360"/>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01</a:t>
            </a:r>
            <a:endParaRPr lang="en-US" sz="1600" dirty="0"/>
          </a:p>
        </p:txBody>
      </p:sp>
      <p:sp>
        <p:nvSpPr>
          <p:cNvPr id="24" name="Text 20"/>
          <p:cNvSpPr/>
          <p:nvPr/>
        </p:nvSpPr>
        <p:spPr>
          <a:xfrm>
            <a:off x="6348095" y="1290955"/>
            <a:ext cx="55473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Start Smart</a:t>
            </a:r>
            <a:endParaRPr lang="en-US" sz="1600" dirty="0"/>
          </a:p>
        </p:txBody>
      </p:sp>
      <p:sp>
        <p:nvSpPr>
          <p:cNvPr id="25" name="Text 21"/>
          <p:cNvSpPr/>
          <p:nvPr/>
        </p:nvSpPr>
        <p:spPr>
          <a:xfrm>
            <a:off x="5281295" y="2069465"/>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02</a:t>
            </a:r>
            <a:endParaRPr lang="en-US" sz="1600" dirty="0"/>
          </a:p>
        </p:txBody>
      </p:sp>
      <p:sp>
        <p:nvSpPr>
          <p:cNvPr id="26" name="Text 22"/>
          <p:cNvSpPr/>
          <p:nvPr/>
        </p:nvSpPr>
        <p:spPr>
          <a:xfrm>
            <a:off x="6348095" y="2131060"/>
            <a:ext cx="55981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Inside the Box</a:t>
            </a:r>
            <a:endParaRPr lang="en-US" sz="1600" dirty="0"/>
          </a:p>
        </p:txBody>
      </p:sp>
      <p:sp>
        <p:nvSpPr>
          <p:cNvPr id="27" name="Text 23"/>
          <p:cNvSpPr/>
          <p:nvPr/>
        </p:nvSpPr>
        <p:spPr>
          <a:xfrm>
            <a:off x="5281295" y="2909570"/>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03</a:t>
            </a:r>
            <a:endParaRPr lang="en-US" sz="1600" dirty="0"/>
          </a:p>
        </p:txBody>
      </p:sp>
      <p:sp>
        <p:nvSpPr>
          <p:cNvPr id="28" name="Text 24"/>
          <p:cNvSpPr/>
          <p:nvPr/>
        </p:nvSpPr>
        <p:spPr>
          <a:xfrm>
            <a:off x="6348095" y="2971165"/>
            <a:ext cx="55473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Everyday AI Lens</a:t>
            </a:r>
            <a:endParaRPr lang="en-US" sz="1600" dirty="0"/>
          </a:p>
        </p:txBody>
      </p:sp>
      <p:sp>
        <p:nvSpPr>
          <p:cNvPr id="29" name="Text 25"/>
          <p:cNvSpPr/>
          <p:nvPr/>
        </p:nvSpPr>
        <p:spPr>
          <a:xfrm>
            <a:off x="5281295" y="3749675"/>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04</a:t>
            </a:r>
            <a:endParaRPr lang="en-US" sz="1600" dirty="0"/>
          </a:p>
        </p:txBody>
      </p:sp>
      <p:sp>
        <p:nvSpPr>
          <p:cNvPr id="30" name="Text 26"/>
          <p:cNvSpPr/>
          <p:nvPr/>
        </p:nvSpPr>
        <p:spPr>
          <a:xfrm>
            <a:off x="6348095" y="3811270"/>
            <a:ext cx="55981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Chat Like a Pro</a:t>
            </a:r>
            <a:endParaRPr lang="en-US" sz="1600" dirty="0"/>
          </a:p>
        </p:txBody>
      </p:sp>
      <p:sp>
        <p:nvSpPr>
          <p:cNvPr id="31" name="Text 27"/>
          <p:cNvSpPr/>
          <p:nvPr/>
        </p:nvSpPr>
        <p:spPr>
          <a:xfrm>
            <a:off x="5281295" y="4589780"/>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05</a:t>
            </a:r>
            <a:endParaRPr lang="en-US" sz="1600" dirty="0"/>
          </a:p>
        </p:txBody>
      </p:sp>
      <p:sp>
        <p:nvSpPr>
          <p:cNvPr id="32" name="Text 28"/>
          <p:cNvSpPr/>
          <p:nvPr/>
        </p:nvSpPr>
        <p:spPr>
          <a:xfrm>
            <a:off x="6348095" y="4651375"/>
            <a:ext cx="55473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Ethics &amp; Safety</a:t>
            </a:r>
            <a:endParaRPr lang="en-US" sz="1600" dirty="0"/>
          </a:p>
        </p:txBody>
      </p:sp>
      <p:sp>
        <p:nvSpPr>
          <p:cNvPr id="33" name="Text 29"/>
          <p:cNvSpPr/>
          <p:nvPr/>
        </p:nvSpPr>
        <p:spPr>
          <a:xfrm>
            <a:off x="5281295" y="5429885"/>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06</a:t>
            </a:r>
            <a:endParaRPr lang="en-US" sz="1600" dirty="0"/>
          </a:p>
        </p:txBody>
      </p:sp>
      <p:sp>
        <p:nvSpPr>
          <p:cNvPr id="34" name="Text 30"/>
          <p:cNvSpPr/>
          <p:nvPr/>
        </p:nvSpPr>
        <p:spPr>
          <a:xfrm>
            <a:off x="6348095" y="5491480"/>
            <a:ext cx="55981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Project &amp; Next Steps</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Guard Personal Data</a:t>
            </a:r>
            <a:endParaRPr lang="en-US" sz="1600" dirty="0"/>
          </a:p>
        </p:txBody>
      </p:sp>
      <p:sp>
        <p:nvSpPr>
          <p:cNvPr id="4" name="Shape 1"/>
          <p:cNvSpPr/>
          <p:nvPr/>
        </p:nvSpPr>
        <p:spPr>
          <a:xfrm>
            <a:off x="1506220" y="1386205"/>
            <a:ext cx="4297680" cy="4450080"/>
          </a:xfrm>
          <a:prstGeom prst="roundRect">
            <a:avLst>
              <a:gd name="adj" fmla="val 4018"/>
            </a:avLst>
          </a:prstGeom>
          <a:solidFill>
            <a:srgbClr val="FFFFFF"/>
          </a:solidFill>
          <a:ln w="25400">
            <a:solidFill>
              <a:srgbClr val="E6E6FD"/>
            </a:solidFill>
            <a:prstDash val="solid"/>
          </a:ln>
        </p:spPr>
      </p:sp>
      <p:sp>
        <p:nvSpPr>
          <p:cNvPr id="5" name="Text 2"/>
          <p:cNvSpPr/>
          <p:nvPr/>
        </p:nvSpPr>
        <p:spPr>
          <a:xfrm>
            <a:off x="1506220" y="1386205"/>
            <a:ext cx="4297680" cy="445008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6388100" y="1386205"/>
            <a:ext cx="4297680" cy="4450080"/>
          </a:xfrm>
          <a:prstGeom prst="roundRect">
            <a:avLst>
              <a:gd name="adj" fmla="val 4018"/>
            </a:avLst>
          </a:prstGeom>
          <a:solidFill>
            <a:srgbClr val="FFFFFF"/>
          </a:solidFill>
          <a:ln w="25400">
            <a:solidFill>
              <a:srgbClr val="E6E6FD"/>
            </a:solidFill>
            <a:prstDash val="solid"/>
          </a:ln>
        </p:spPr>
      </p:sp>
      <p:sp>
        <p:nvSpPr>
          <p:cNvPr id="7" name="Text 4"/>
          <p:cNvSpPr/>
          <p:nvPr/>
        </p:nvSpPr>
        <p:spPr>
          <a:xfrm>
            <a:off x="6388100" y="1386205"/>
            <a:ext cx="4297680" cy="445008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3810" y="4144645"/>
            <a:ext cx="12206605" cy="2713355"/>
          </a:xfrm>
          <a:custGeom>
            <a:avLst/>
            <a:gdLst/>
            <a:ahLst/>
            <a:cxnLst/>
            <a:rect l="l" t="t" r="r" b="b"/>
            <a:pathLst>
              <a:path w="12206605" h="2713355">
                <a:moveTo>
                  <a:pt x="0" y="1346200"/>
                </a:moveTo>
                <a:cubicBezTo>
                  <a:pt x="1021080" y="554355"/>
                  <a:pt x="3368040" y="0"/>
                  <a:pt x="6099810" y="0"/>
                </a:cubicBezTo>
                <a:cubicBezTo>
                  <a:pt x="8837930" y="0"/>
                  <a:pt x="11189335" y="556895"/>
                  <a:pt x="12206605" y="1351280"/>
                </a:cubicBezTo>
                <a:lnTo>
                  <a:pt x="12206605" y="2713355"/>
                </a:lnTo>
                <a:lnTo>
                  <a:pt x="0" y="2713355"/>
                </a:lnTo>
                <a:lnTo>
                  <a:pt x="0" y="1346200"/>
                </a:lnTo>
                <a:close/>
              </a:path>
            </a:pathLst>
          </a:custGeom>
          <a:solidFill>
            <a:srgbClr val="E1ADFD"/>
          </a:solidFill>
          <a:ln/>
        </p:spPr>
      </p:sp>
      <p:sp>
        <p:nvSpPr>
          <p:cNvPr id="9" name="Text 6"/>
          <p:cNvSpPr/>
          <p:nvPr/>
        </p:nvSpPr>
        <p:spPr>
          <a:xfrm>
            <a:off x="-3810" y="4144645"/>
            <a:ext cx="12206605" cy="271335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6388100" y="4146927"/>
            <a:ext cx="4297680" cy="1689358"/>
          </a:xfrm>
          <a:custGeom>
            <a:avLst/>
            <a:gdLst/>
            <a:ahLst/>
            <a:cxnLst/>
            <a:rect l="l" t="t" r="r" b="b"/>
            <a:pathLst>
              <a:path w="4297680" h="1689358">
                <a:moveTo>
                  <a:pt x="0" y="0"/>
                </a:moveTo>
                <a:lnTo>
                  <a:pt x="55245" y="635"/>
                </a:lnTo>
                <a:lnTo>
                  <a:pt x="227330" y="4446"/>
                </a:lnTo>
                <a:lnTo>
                  <a:pt x="398145" y="9526"/>
                </a:lnTo>
                <a:lnTo>
                  <a:pt x="567690" y="16513"/>
                </a:lnTo>
                <a:lnTo>
                  <a:pt x="735330" y="24134"/>
                </a:lnTo>
                <a:lnTo>
                  <a:pt x="902335" y="33660"/>
                </a:lnTo>
                <a:lnTo>
                  <a:pt x="1067435" y="44457"/>
                </a:lnTo>
                <a:lnTo>
                  <a:pt x="1231265" y="56524"/>
                </a:lnTo>
                <a:lnTo>
                  <a:pt x="1393825" y="70496"/>
                </a:lnTo>
                <a:lnTo>
                  <a:pt x="1554480" y="85103"/>
                </a:lnTo>
                <a:lnTo>
                  <a:pt x="1713230" y="100980"/>
                </a:lnTo>
                <a:lnTo>
                  <a:pt x="1870710" y="118763"/>
                </a:lnTo>
                <a:lnTo>
                  <a:pt x="2026285" y="137181"/>
                </a:lnTo>
                <a:lnTo>
                  <a:pt x="2179955" y="157504"/>
                </a:lnTo>
                <a:lnTo>
                  <a:pt x="2332355" y="178462"/>
                </a:lnTo>
                <a:lnTo>
                  <a:pt x="2482215" y="201326"/>
                </a:lnTo>
                <a:lnTo>
                  <a:pt x="2630170" y="224824"/>
                </a:lnTo>
                <a:lnTo>
                  <a:pt x="2776220" y="249593"/>
                </a:lnTo>
                <a:lnTo>
                  <a:pt x="2919730" y="275632"/>
                </a:lnTo>
                <a:lnTo>
                  <a:pt x="3061335" y="302941"/>
                </a:lnTo>
                <a:lnTo>
                  <a:pt x="3201035" y="330886"/>
                </a:lnTo>
                <a:lnTo>
                  <a:pt x="3338195" y="360100"/>
                </a:lnTo>
                <a:lnTo>
                  <a:pt x="3473450" y="390585"/>
                </a:lnTo>
                <a:lnTo>
                  <a:pt x="3606165" y="422340"/>
                </a:lnTo>
                <a:cubicBezTo>
                  <a:pt x="3863975" y="480768"/>
                  <a:pt x="4330065" y="623665"/>
                  <a:pt x="4297680" y="616044"/>
                </a:cubicBezTo>
                <a:lnTo>
                  <a:pt x="4297680" y="1516612"/>
                </a:lnTo>
                <a:cubicBezTo>
                  <a:pt x="4300855" y="1613781"/>
                  <a:pt x="4211955" y="1691898"/>
                  <a:pt x="4124960" y="1689358"/>
                </a:cubicBezTo>
                <a:lnTo>
                  <a:pt x="172720" y="1689358"/>
                </a:lnTo>
                <a:cubicBezTo>
                  <a:pt x="75565" y="1692533"/>
                  <a:pt x="-2540" y="1603620"/>
                  <a:pt x="0" y="1516612"/>
                </a:cubicBezTo>
                <a:lnTo>
                  <a:pt x="0" y="0"/>
                </a:lnTo>
                <a:close/>
              </a:path>
            </a:pathLst>
          </a:custGeom>
          <a:solidFill>
            <a:srgbClr val="E6E6FD"/>
          </a:solidFill>
          <a:ln/>
        </p:spPr>
      </p:sp>
      <p:sp>
        <p:nvSpPr>
          <p:cNvPr id="11" name="Text 8"/>
          <p:cNvSpPr/>
          <p:nvPr/>
        </p:nvSpPr>
        <p:spPr>
          <a:xfrm>
            <a:off x="6388100" y="4146927"/>
            <a:ext cx="4297680" cy="1689358"/>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1506220" y="4146927"/>
            <a:ext cx="4297680" cy="1689358"/>
          </a:xfrm>
          <a:custGeom>
            <a:avLst/>
            <a:gdLst/>
            <a:ahLst/>
            <a:cxnLst/>
            <a:rect l="l" t="t" r="r" b="b"/>
            <a:pathLst>
              <a:path w="4297680" h="1689358">
                <a:moveTo>
                  <a:pt x="0" y="616044"/>
                </a:moveTo>
                <a:cubicBezTo>
                  <a:pt x="112395" y="574763"/>
                  <a:pt x="655320" y="425515"/>
                  <a:pt x="691515" y="422340"/>
                </a:cubicBezTo>
                <a:lnTo>
                  <a:pt x="824230" y="390585"/>
                </a:lnTo>
                <a:lnTo>
                  <a:pt x="959485" y="360100"/>
                </a:lnTo>
                <a:lnTo>
                  <a:pt x="1096645" y="330886"/>
                </a:lnTo>
                <a:lnTo>
                  <a:pt x="1236345" y="302941"/>
                </a:lnTo>
                <a:lnTo>
                  <a:pt x="1377950" y="275632"/>
                </a:lnTo>
                <a:lnTo>
                  <a:pt x="1521460" y="249593"/>
                </a:lnTo>
                <a:lnTo>
                  <a:pt x="1667510" y="224824"/>
                </a:lnTo>
                <a:lnTo>
                  <a:pt x="1815465" y="201326"/>
                </a:lnTo>
                <a:lnTo>
                  <a:pt x="1965325" y="178462"/>
                </a:lnTo>
                <a:lnTo>
                  <a:pt x="2117725" y="157504"/>
                </a:lnTo>
                <a:lnTo>
                  <a:pt x="2271395" y="137181"/>
                </a:lnTo>
                <a:lnTo>
                  <a:pt x="2426970" y="118763"/>
                </a:lnTo>
                <a:lnTo>
                  <a:pt x="2584450" y="100980"/>
                </a:lnTo>
                <a:lnTo>
                  <a:pt x="2743200" y="85103"/>
                </a:lnTo>
                <a:lnTo>
                  <a:pt x="2903855" y="70496"/>
                </a:lnTo>
                <a:lnTo>
                  <a:pt x="3066415" y="56524"/>
                </a:lnTo>
                <a:lnTo>
                  <a:pt x="3230245" y="44457"/>
                </a:lnTo>
                <a:lnTo>
                  <a:pt x="3395345" y="33660"/>
                </a:lnTo>
                <a:lnTo>
                  <a:pt x="3562350" y="24134"/>
                </a:lnTo>
                <a:lnTo>
                  <a:pt x="3729990" y="16513"/>
                </a:lnTo>
                <a:lnTo>
                  <a:pt x="3899535" y="9526"/>
                </a:lnTo>
                <a:lnTo>
                  <a:pt x="4070350" y="4446"/>
                </a:lnTo>
                <a:lnTo>
                  <a:pt x="4242435" y="635"/>
                </a:lnTo>
                <a:lnTo>
                  <a:pt x="4297680" y="0"/>
                </a:lnTo>
                <a:lnTo>
                  <a:pt x="4297680" y="1516612"/>
                </a:lnTo>
                <a:cubicBezTo>
                  <a:pt x="4300855" y="1613781"/>
                  <a:pt x="4211955" y="1691898"/>
                  <a:pt x="4124960" y="1689358"/>
                </a:cubicBezTo>
                <a:lnTo>
                  <a:pt x="172720" y="1689358"/>
                </a:lnTo>
                <a:cubicBezTo>
                  <a:pt x="75565" y="1692533"/>
                  <a:pt x="-2540" y="1603620"/>
                  <a:pt x="0" y="1516612"/>
                </a:cubicBezTo>
                <a:lnTo>
                  <a:pt x="0" y="616044"/>
                </a:lnTo>
                <a:close/>
              </a:path>
            </a:pathLst>
          </a:custGeom>
          <a:solidFill>
            <a:srgbClr val="E6E6FD"/>
          </a:solidFill>
          <a:ln/>
        </p:spPr>
      </p:sp>
      <p:sp>
        <p:nvSpPr>
          <p:cNvPr id="13" name="Text 10"/>
          <p:cNvSpPr/>
          <p:nvPr/>
        </p:nvSpPr>
        <p:spPr>
          <a:xfrm>
            <a:off x="1506220" y="4146927"/>
            <a:ext cx="4297680" cy="1689358"/>
          </a:xfrm>
          <a:prstGeom prst="rect">
            <a:avLst/>
          </a:prstGeom>
          <a:noFill/>
          <a:ln/>
        </p:spPr>
        <p:txBody>
          <a:bodyPr wrap="square" lIns="45720" tIns="91440" rIns="91440" bIns="45720" rtlCol="0" anchor="ctr"/>
          <a:lstStyle/>
          <a:p>
            <a:pPr>
              <a:lnSpc>
                <a:spcPct val="100000"/>
              </a:lnSpc>
            </a:pPr>
            <a:endParaRPr lang="en-US" sz="1600" dirty="0"/>
          </a:p>
        </p:txBody>
      </p:sp>
      <p:sp>
        <p:nvSpPr>
          <p:cNvPr id="14" name="Text 11"/>
          <p:cNvSpPr/>
          <p:nvPr/>
        </p:nvSpPr>
        <p:spPr>
          <a:xfrm>
            <a:off x="1776095" y="4744720"/>
            <a:ext cx="3758565" cy="7747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Protect Sensitive Information</a:t>
            </a:r>
            <a:endParaRPr lang="en-US" sz="1600" dirty="0"/>
          </a:p>
        </p:txBody>
      </p:sp>
      <p:sp>
        <p:nvSpPr>
          <p:cNvPr id="15" name="Text 12"/>
          <p:cNvSpPr/>
          <p:nvPr/>
        </p:nvSpPr>
        <p:spPr>
          <a:xfrm>
            <a:off x="1778000" y="1621155"/>
            <a:ext cx="3756660" cy="1706563"/>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Never share sensitive data like passwords, identification numbers, or medical records with AI. This protects your privacy and prevents potential misuse.</a:t>
            </a:r>
            <a:endParaRPr lang="en-US" sz="1600" dirty="0"/>
          </a:p>
        </p:txBody>
      </p:sp>
      <p:sp>
        <p:nvSpPr>
          <p:cNvPr id="16" name="Text 13"/>
          <p:cNvSpPr/>
          <p:nvPr/>
        </p:nvSpPr>
        <p:spPr>
          <a:xfrm>
            <a:off x="6657975" y="4744720"/>
            <a:ext cx="3758565"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Use Local Models</a:t>
            </a:r>
            <a:endParaRPr lang="en-US" sz="1600" dirty="0"/>
          </a:p>
        </p:txBody>
      </p:sp>
      <p:sp>
        <p:nvSpPr>
          <p:cNvPr id="17" name="Text 14"/>
          <p:cNvSpPr/>
          <p:nvPr/>
        </p:nvSpPr>
        <p:spPr>
          <a:xfrm>
            <a:off x="6659880" y="1621155"/>
            <a:ext cx="3756660" cy="1706563"/>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Consider using local AI models for sensitive tasks to minimize data exposure. Local models process data on your device rather than sending it to external servers.</a:t>
            </a:r>
            <a:endParaRPr lang="en-US" sz="1600" dirty="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Bias &amp; Fairness Check</a:t>
            </a:r>
            <a:endParaRPr lang="en-US" sz="1600" dirty="0"/>
          </a:p>
        </p:txBody>
      </p:sp>
      <p:sp>
        <p:nvSpPr>
          <p:cNvPr id="4" name="Shape 1"/>
          <p:cNvSpPr/>
          <p:nvPr/>
        </p:nvSpPr>
        <p:spPr>
          <a:xfrm rot="21000000">
            <a:off x="1001395" y="1683385"/>
            <a:ext cx="2458085" cy="3895725"/>
          </a:xfrm>
          <a:prstGeom prst="roundRect">
            <a:avLst>
              <a:gd name="adj" fmla="val 16667"/>
            </a:avLst>
          </a:prstGeom>
          <a:solidFill>
            <a:srgbClr val="E6E6FD"/>
          </a:solidFill>
          <a:ln/>
        </p:spPr>
      </p:sp>
      <p:sp>
        <p:nvSpPr>
          <p:cNvPr id="5" name="Text 2"/>
          <p:cNvSpPr/>
          <p:nvPr/>
        </p:nvSpPr>
        <p:spPr>
          <a:xfrm rot="21000000">
            <a:off x="1001395" y="1683385"/>
            <a:ext cx="2458085" cy="389572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1123950" y="1897380"/>
            <a:ext cx="2672080" cy="3894455"/>
          </a:xfrm>
          <a:prstGeom prst="roundRect">
            <a:avLst>
              <a:gd name="adj" fmla="val 16667"/>
            </a:avLst>
          </a:prstGeom>
          <a:solidFill>
            <a:srgbClr val="FFFFFF"/>
          </a:solidFill>
          <a:ln w="3175">
            <a:gradFill flip="none" rotWithShape="1">
              <a:gsLst>
                <a:gs pos="0">
                  <a:srgbClr val="FFFFFF"/>
                </a:gs>
                <a:gs pos="45000">
                  <a:srgbClr val="FFFFFF"/>
                </a:gs>
                <a:gs pos="63000">
                  <a:srgbClr val="EDCEFE"/>
                </a:gs>
                <a:gs pos="84000">
                  <a:srgbClr val="E1ADFD"/>
                </a:gs>
                <a:gs pos="100000">
                  <a:srgbClr val="E1ADFD"/>
                </a:gs>
              </a:gsLst>
              <a:lin ang="2700000" scaled="1"/>
            </a:gradFill>
            <a:prstDash val="solid"/>
          </a:ln>
        </p:spPr>
      </p:sp>
      <p:sp>
        <p:nvSpPr>
          <p:cNvPr id="7" name="Text 4"/>
          <p:cNvSpPr/>
          <p:nvPr/>
        </p:nvSpPr>
        <p:spPr>
          <a:xfrm>
            <a:off x="1123950" y="1897380"/>
            <a:ext cx="2672080" cy="389445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rot="21000000">
            <a:off x="4618355" y="1683385"/>
            <a:ext cx="2458085" cy="3895725"/>
          </a:xfrm>
          <a:prstGeom prst="roundRect">
            <a:avLst>
              <a:gd name="adj" fmla="val 16667"/>
            </a:avLst>
          </a:prstGeom>
          <a:solidFill>
            <a:srgbClr val="E6E6FD"/>
          </a:solidFill>
          <a:ln/>
        </p:spPr>
      </p:sp>
      <p:sp>
        <p:nvSpPr>
          <p:cNvPr id="9" name="Text 6"/>
          <p:cNvSpPr/>
          <p:nvPr/>
        </p:nvSpPr>
        <p:spPr>
          <a:xfrm rot="21000000">
            <a:off x="4618355" y="1683385"/>
            <a:ext cx="2458085" cy="389572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4740910" y="1897380"/>
            <a:ext cx="2672080" cy="3894455"/>
          </a:xfrm>
          <a:prstGeom prst="roundRect">
            <a:avLst>
              <a:gd name="adj" fmla="val 16667"/>
            </a:avLst>
          </a:prstGeom>
          <a:solidFill>
            <a:srgbClr val="FFFFFF"/>
          </a:solidFill>
          <a:ln w="3175">
            <a:gradFill flip="none" rotWithShape="1">
              <a:gsLst>
                <a:gs pos="0">
                  <a:srgbClr val="FFFFFF"/>
                </a:gs>
                <a:gs pos="45000">
                  <a:srgbClr val="FFFFFF"/>
                </a:gs>
                <a:gs pos="63000">
                  <a:srgbClr val="EDCEFE"/>
                </a:gs>
                <a:gs pos="84000">
                  <a:srgbClr val="E1ADFD"/>
                </a:gs>
                <a:gs pos="100000">
                  <a:srgbClr val="E1ADFD"/>
                </a:gs>
              </a:gsLst>
              <a:lin ang="2700000" scaled="1"/>
            </a:gradFill>
            <a:prstDash val="solid"/>
          </a:ln>
        </p:spPr>
      </p:sp>
      <p:sp>
        <p:nvSpPr>
          <p:cNvPr id="11" name="Text 8"/>
          <p:cNvSpPr/>
          <p:nvPr/>
        </p:nvSpPr>
        <p:spPr>
          <a:xfrm>
            <a:off x="4740910" y="1897380"/>
            <a:ext cx="2672080" cy="3894455"/>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rot="21000000">
            <a:off x="8235315" y="1683385"/>
            <a:ext cx="2458085" cy="3895725"/>
          </a:xfrm>
          <a:prstGeom prst="roundRect">
            <a:avLst>
              <a:gd name="adj" fmla="val 16667"/>
            </a:avLst>
          </a:prstGeom>
          <a:solidFill>
            <a:srgbClr val="E6E6FD"/>
          </a:solidFill>
          <a:ln/>
        </p:spPr>
      </p:sp>
      <p:sp>
        <p:nvSpPr>
          <p:cNvPr id="13" name="Text 10"/>
          <p:cNvSpPr/>
          <p:nvPr/>
        </p:nvSpPr>
        <p:spPr>
          <a:xfrm rot="21000000">
            <a:off x="8235315" y="1683385"/>
            <a:ext cx="2458085" cy="3895725"/>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8357870" y="1897380"/>
            <a:ext cx="2672080" cy="3894455"/>
          </a:xfrm>
          <a:prstGeom prst="roundRect">
            <a:avLst>
              <a:gd name="adj" fmla="val 16667"/>
            </a:avLst>
          </a:prstGeom>
          <a:solidFill>
            <a:srgbClr val="FFFFFF"/>
          </a:solidFill>
          <a:ln w="3175">
            <a:gradFill flip="none" rotWithShape="1">
              <a:gsLst>
                <a:gs pos="0">
                  <a:srgbClr val="FFFFFF"/>
                </a:gs>
                <a:gs pos="45000">
                  <a:srgbClr val="FFFFFF"/>
                </a:gs>
                <a:gs pos="63000">
                  <a:srgbClr val="EDCEFE"/>
                </a:gs>
                <a:gs pos="84000">
                  <a:srgbClr val="E1ADFD"/>
                </a:gs>
                <a:gs pos="100000">
                  <a:srgbClr val="E1ADFD"/>
                </a:gs>
              </a:gsLst>
              <a:lin ang="2700000" scaled="1"/>
            </a:gradFill>
            <a:prstDash val="solid"/>
          </a:ln>
        </p:spPr>
      </p:sp>
      <p:sp>
        <p:nvSpPr>
          <p:cNvPr id="15" name="Text 12"/>
          <p:cNvSpPr/>
          <p:nvPr/>
        </p:nvSpPr>
        <p:spPr>
          <a:xfrm>
            <a:off x="8357870" y="1897380"/>
            <a:ext cx="2672080" cy="3894455"/>
          </a:xfrm>
          <a:prstGeom prst="rect">
            <a:avLst/>
          </a:prstGeom>
          <a:noFill/>
          <a:ln/>
        </p:spPr>
        <p:txBody>
          <a:bodyPr wrap="square" lIns="45720" tIns="91440" rIns="91440" bIns="45720" rtlCol="0" anchor="ctr"/>
          <a:lstStyle/>
          <a:p>
            <a:pPr>
              <a:lnSpc>
                <a:spcPct val="100000"/>
              </a:lnSpc>
            </a:pPr>
            <a:endParaRPr lang="en-US" sz="1600" dirty="0"/>
          </a:p>
        </p:txBody>
      </p:sp>
      <p:sp>
        <p:nvSpPr>
          <p:cNvPr id="16" name="Text 13"/>
          <p:cNvSpPr/>
          <p:nvPr/>
        </p:nvSpPr>
        <p:spPr>
          <a:xfrm>
            <a:off x="1381125" y="2271395"/>
            <a:ext cx="213868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Bias in AI</a:t>
            </a:r>
            <a:endParaRPr lang="en-US" sz="1600" dirty="0"/>
          </a:p>
        </p:txBody>
      </p:sp>
      <p:sp>
        <p:nvSpPr>
          <p:cNvPr id="17" name="Text 14"/>
          <p:cNvSpPr/>
          <p:nvPr/>
        </p:nvSpPr>
        <p:spPr>
          <a:xfrm>
            <a:off x="1381125" y="2927985"/>
            <a:ext cx="2176145" cy="1637506"/>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Be aware that AI can reflect biases present in its training data. This can lead to unfair outcomes in areas like hiring or grading.</a:t>
            </a:r>
            <a:endParaRPr lang="en-US" sz="1600" dirty="0"/>
          </a:p>
        </p:txBody>
      </p:sp>
      <p:sp>
        <p:nvSpPr>
          <p:cNvPr id="18" name="Text 15"/>
          <p:cNvSpPr/>
          <p:nvPr/>
        </p:nvSpPr>
        <p:spPr>
          <a:xfrm>
            <a:off x="4998085" y="2271395"/>
            <a:ext cx="213868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Evaluate Outputs</a:t>
            </a:r>
            <a:endParaRPr lang="en-US" sz="1600" dirty="0"/>
          </a:p>
        </p:txBody>
      </p:sp>
      <p:sp>
        <p:nvSpPr>
          <p:cNvPr id="19" name="Text 16"/>
          <p:cNvSpPr/>
          <p:nvPr/>
        </p:nvSpPr>
        <p:spPr>
          <a:xfrm>
            <a:off x="4998085" y="2927985"/>
            <a:ext cx="2176145" cy="2183209"/>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Use a checklist to evaluate AI outputs for fairness. Ask questions like: Who is missing? What assumptions are made? Would I accept this from a human expert?</a:t>
            </a:r>
            <a:endParaRPr lang="en-US" sz="1600" dirty="0"/>
          </a:p>
        </p:txBody>
      </p:sp>
      <p:sp>
        <p:nvSpPr>
          <p:cNvPr id="20" name="Text 17"/>
          <p:cNvSpPr/>
          <p:nvPr/>
        </p:nvSpPr>
        <p:spPr>
          <a:xfrm>
            <a:off x="8615045" y="2271395"/>
            <a:ext cx="213868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Promote Fairness</a:t>
            </a:r>
            <a:endParaRPr lang="en-US" sz="1600" dirty="0"/>
          </a:p>
        </p:txBody>
      </p:sp>
      <p:sp>
        <p:nvSpPr>
          <p:cNvPr id="21" name="Text 18"/>
          <p:cNvSpPr/>
          <p:nvPr/>
        </p:nvSpPr>
        <p:spPr>
          <a:xfrm>
            <a:off x="8615045" y="2927985"/>
            <a:ext cx="2176145" cy="2183209"/>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Encourage fairness by providing diverse training data and regularly reviewing AI models for potential biases. This helps ensure AI benefits everyone equally.</a:t>
            </a:r>
            <a:endParaRPr lang="en-US" sz="1600" dirty="0"/>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Shape 0"/>
          <p:cNvSpPr/>
          <p:nvPr/>
        </p:nvSpPr>
        <p:spPr>
          <a:xfrm>
            <a:off x="6689725" y="1536700"/>
            <a:ext cx="3867150" cy="3867150"/>
          </a:xfrm>
          <a:prstGeom prst="ellipse">
            <a:avLst/>
          </a:prstGeom>
          <a:solidFill>
            <a:srgbClr val="E1ADFD"/>
          </a:solidFill>
          <a:ln/>
        </p:spPr>
      </p:sp>
      <p:sp>
        <p:nvSpPr>
          <p:cNvPr id="4" name="Text 1"/>
          <p:cNvSpPr/>
          <p:nvPr/>
        </p:nvSpPr>
        <p:spPr>
          <a:xfrm>
            <a:off x="6689725" y="1536700"/>
            <a:ext cx="3867150" cy="386715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38-d2nfa2h8bjvh7rlj0gdg.png"/>
          <p:cNvPicPr>
            <a:picLocks noChangeAspect="1"/>
          </p:cNvPicPr>
          <p:nvPr/>
        </p:nvPicPr>
        <p:blipFill>
          <a:blip r:embed="rId4"/>
          <a:srcRect l="16" r="32"/>
          <a:stretch/>
        </p:blipFill>
        <p:spPr>
          <a:xfrm>
            <a:off x="6600825" y="1448435"/>
            <a:ext cx="3923665" cy="3923665"/>
          </a:xfrm>
          <a:prstGeom prst="rect">
            <a:avLst/>
          </a:prstGeom>
        </p:spPr>
      </p:pic>
      <p:sp>
        <p:nvSpPr>
          <p:cNvPr id="6" name="Text 2"/>
          <p:cNvSpPr/>
          <p:nvPr/>
        </p:nvSpPr>
        <p:spPr>
          <a:xfrm>
            <a:off x="957580" y="603885"/>
            <a:ext cx="97999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Verify &amp; Own the Work</a:t>
            </a:r>
            <a:endParaRPr lang="en-US" sz="1600" dirty="0"/>
          </a:p>
        </p:txBody>
      </p:sp>
      <p:sp>
        <p:nvSpPr>
          <p:cNvPr id="7" name="Shape 3"/>
          <p:cNvSpPr/>
          <p:nvPr/>
        </p:nvSpPr>
        <p:spPr>
          <a:xfrm>
            <a:off x="318" y="6286500"/>
            <a:ext cx="12191365" cy="571500"/>
          </a:xfrm>
          <a:prstGeom prst="rect">
            <a:avLst/>
          </a:prstGeom>
          <a:solidFill>
            <a:srgbClr val="E6E6FD"/>
          </a:solidFill>
          <a:ln/>
        </p:spPr>
      </p:sp>
      <p:sp>
        <p:nvSpPr>
          <p:cNvPr id="8" name="Text 4"/>
          <p:cNvSpPr/>
          <p:nvPr/>
        </p:nvSpPr>
        <p:spPr>
          <a:xfrm>
            <a:off x="318" y="6286500"/>
            <a:ext cx="12191365" cy="571500"/>
          </a:xfrm>
          <a:prstGeom prst="rect">
            <a:avLst/>
          </a:prstGeom>
          <a:noFill/>
          <a:ln/>
        </p:spPr>
        <p:txBody>
          <a:bodyPr wrap="square" lIns="45720" tIns="91440" rIns="91440" bIns="45720" rtlCol="0" anchor="ctr"/>
          <a:lstStyle/>
          <a:p>
            <a:pPr>
              <a:lnSpc>
                <a:spcPct val="100000"/>
              </a:lnSpc>
            </a:pPr>
            <a:endParaRPr lang="en-US" sz="1600" dirty="0"/>
          </a:p>
        </p:txBody>
      </p:sp>
      <p:sp>
        <p:nvSpPr>
          <p:cNvPr id="9" name="Text 5"/>
          <p:cNvSpPr/>
          <p:nvPr/>
        </p:nvSpPr>
        <p:spPr>
          <a:xfrm>
            <a:off x="957580" y="2174558"/>
            <a:ext cx="5080000"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Fact-Check Information</a:t>
            </a:r>
            <a:endParaRPr lang="en-US" sz="1600" dirty="0"/>
          </a:p>
        </p:txBody>
      </p:sp>
      <p:sp>
        <p:nvSpPr>
          <p:cNvPr id="10" name="Text 6"/>
          <p:cNvSpPr/>
          <p:nvPr/>
        </p:nvSpPr>
        <p:spPr>
          <a:xfrm>
            <a:off x="957580" y="2892425"/>
            <a:ext cx="5080000" cy="2260600"/>
          </a:xfrm>
          <a:prstGeom prst="rect">
            <a:avLst/>
          </a:prstGeom>
          <a:noFill/>
          <a:ln/>
        </p:spPr>
        <p:txBody>
          <a:bodyPr wrap="square" lIns="91440" tIns="45720" rIns="91440" bIns="45720" rtlCol="0" anchor="t"/>
          <a:lstStyle/>
          <a:p>
            <a:pPr>
              <a:lnSpc>
                <a:spcPct val="130000"/>
              </a:lnSpc>
            </a:pPr>
            <a:r>
              <a:rPr lang="en-US" sz="2000" dirty="0">
                <a:solidFill>
                  <a:srgbClr val="2B2F36"/>
                </a:solidFill>
                <a:latin typeface="MiSans" pitchFamily="34" charset="0"/>
                <a:ea typeface="MiSans" pitchFamily="34" charset="-122"/>
                <a:cs typeface="MiSans" pitchFamily="34" charset="-120"/>
              </a:rPr>
              <a:t>Always verify important information from AI using trusted sources. AI can make mistakes, so human verification is crucial for accuracy and reliability.</a:t>
            </a:r>
            <a:endParaRPr lang="en-US" sz="1600" dirty="0"/>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06</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Project &amp; Next Steps</a:t>
            </a:r>
            <a:endParaRPr lang="en-US" sz="1600" dirty="0"/>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Human Plus AI Workflow</a:t>
            </a:r>
            <a:endParaRPr lang="en-US" sz="1600" dirty="0"/>
          </a:p>
        </p:txBody>
      </p:sp>
      <p:sp>
        <p:nvSpPr>
          <p:cNvPr id="4" name="Shape 1"/>
          <p:cNvSpPr/>
          <p:nvPr/>
        </p:nvSpPr>
        <p:spPr>
          <a:xfrm>
            <a:off x="-14605" y="2310130"/>
            <a:ext cx="12237085" cy="4582795"/>
          </a:xfrm>
          <a:prstGeom prst="rect">
            <a:avLst/>
          </a:prstGeom>
          <a:solidFill>
            <a:srgbClr val="E6E6FD"/>
          </a:solidFill>
          <a:ln/>
        </p:spPr>
      </p:sp>
      <p:sp>
        <p:nvSpPr>
          <p:cNvPr id="5" name="Text 2"/>
          <p:cNvSpPr/>
          <p:nvPr/>
        </p:nvSpPr>
        <p:spPr>
          <a:xfrm>
            <a:off x="-14605" y="2310130"/>
            <a:ext cx="12237085" cy="458279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7201313" y="1969179"/>
            <a:ext cx="637958" cy="637956"/>
          </a:xfrm>
          <a:prstGeom prst="ellipse">
            <a:avLst/>
          </a:prstGeom>
          <a:solidFill>
            <a:srgbClr val="E1ADFD"/>
          </a:solidFill>
          <a:ln/>
        </p:spPr>
      </p:sp>
      <p:sp>
        <p:nvSpPr>
          <p:cNvPr id="7" name="Text 4"/>
          <p:cNvSpPr/>
          <p:nvPr/>
        </p:nvSpPr>
        <p:spPr>
          <a:xfrm>
            <a:off x="7201313" y="1969179"/>
            <a:ext cx="637958" cy="637956"/>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9983883" y="1969179"/>
            <a:ext cx="637958" cy="637956"/>
          </a:xfrm>
          <a:prstGeom prst="ellipse">
            <a:avLst/>
          </a:prstGeom>
          <a:solidFill>
            <a:srgbClr val="E1ADFD"/>
          </a:solidFill>
          <a:ln/>
        </p:spPr>
      </p:sp>
      <p:sp>
        <p:nvSpPr>
          <p:cNvPr id="9" name="Text 6"/>
          <p:cNvSpPr/>
          <p:nvPr/>
        </p:nvSpPr>
        <p:spPr>
          <a:xfrm>
            <a:off x="9983883" y="1969179"/>
            <a:ext cx="637958" cy="637956"/>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4414933" y="1968544"/>
            <a:ext cx="637958" cy="637956"/>
          </a:xfrm>
          <a:prstGeom prst="ellipse">
            <a:avLst/>
          </a:prstGeom>
          <a:solidFill>
            <a:srgbClr val="E1ADFD"/>
          </a:solidFill>
          <a:ln/>
        </p:spPr>
      </p:sp>
      <p:sp>
        <p:nvSpPr>
          <p:cNvPr id="11" name="Text 8"/>
          <p:cNvSpPr/>
          <p:nvPr/>
        </p:nvSpPr>
        <p:spPr>
          <a:xfrm>
            <a:off x="4414933" y="1968544"/>
            <a:ext cx="637958" cy="637956"/>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1602518" y="1968544"/>
            <a:ext cx="637958" cy="637956"/>
          </a:xfrm>
          <a:prstGeom prst="ellipse">
            <a:avLst/>
          </a:prstGeom>
          <a:solidFill>
            <a:srgbClr val="E1ADFD"/>
          </a:solidFill>
          <a:ln/>
        </p:spPr>
      </p:sp>
      <p:sp>
        <p:nvSpPr>
          <p:cNvPr id="13" name="Text 10"/>
          <p:cNvSpPr/>
          <p:nvPr/>
        </p:nvSpPr>
        <p:spPr>
          <a:xfrm>
            <a:off x="1602518" y="1968544"/>
            <a:ext cx="637958" cy="637956"/>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779721" y="6270738"/>
            <a:ext cx="0" cy="125950"/>
          </a:xfrm>
          <a:prstGeom prst="line">
            <a:avLst/>
          </a:prstGeom>
          <a:noFill/>
          <a:ln w="12700">
            <a:solidFill>
              <a:srgbClr val="FFFFFF"/>
            </a:solidFill>
            <a:prstDash val="solid"/>
            <a:headEnd type="none"/>
            <a:tailEnd type="none"/>
          </a:ln>
        </p:spPr>
      </p:sp>
      <p:sp>
        <p:nvSpPr>
          <p:cNvPr id="15" name="Shape 12"/>
          <p:cNvSpPr/>
          <p:nvPr/>
        </p:nvSpPr>
        <p:spPr>
          <a:xfrm>
            <a:off x="867722" y="6270738"/>
            <a:ext cx="0" cy="125950"/>
          </a:xfrm>
          <a:prstGeom prst="line">
            <a:avLst/>
          </a:prstGeom>
          <a:noFill/>
          <a:ln w="12700">
            <a:solidFill>
              <a:srgbClr val="FFFFFF"/>
            </a:solidFill>
            <a:prstDash val="solid"/>
            <a:headEnd type="none"/>
            <a:tailEnd type="none"/>
          </a:ln>
        </p:spPr>
      </p:sp>
      <p:sp>
        <p:nvSpPr>
          <p:cNvPr id="16" name="Shape 13"/>
          <p:cNvSpPr/>
          <p:nvPr/>
        </p:nvSpPr>
        <p:spPr>
          <a:xfrm>
            <a:off x="955722" y="6166356"/>
            <a:ext cx="0" cy="220414"/>
          </a:xfrm>
          <a:prstGeom prst="line">
            <a:avLst/>
          </a:prstGeom>
          <a:noFill/>
          <a:ln w="12700">
            <a:solidFill>
              <a:srgbClr val="FFFFFF"/>
            </a:solidFill>
            <a:prstDash val="solid"/>
            <a:headEnd type="none"/>
            <a:tailEnd type="none"/>
          </a:ln>
        </p:spPr>
      </p:sp>
      <p:sp>
        <p:nvSpPr>
          <p:cNvPr id="17" name="Shape 14"/>
          <p:cNvSpPr/>
          <p:nvPr/>
        </p:nvSpPr>
        <p:spPr>
          <a:xfrm>
            <a:off x="1043723" y="6270738"/>
            <a:ext cx="0" cy="125950"/>
          </a:xfrm>
          <a:prstGeom prst="line">
            <a:avLst/>
          </a:prstGeom>
          <a:noFill/>
          <a:ln w="12700">
            <a:solidFill>
              <a:srgbClr val="FFFFFF"/>
            </a:solidFill>
            <a:prstDash val="solid"/>
            <a:headEnd type="none"/>
            <a:tailEnd type="none"/>
          </a:ln>
        </p:spPr>
      </p:sp>
      <p:sp>
        <p:nvSpPr>
          <p:cNvPr id="18" name="Shape 15"/>
          <p:cNvSpPr/>
          <p:nvPr/>
        </p:nvSpPr>
        <p:spPr>
          <a:xfrm>
            <a:off x="1131723" y="6270738"/>
            <a:ext cx="0" cy="125950"/>
          </a:xfrm>
          <a:prstGeom prst="line">
            <a:avLst/>
          </a:prstGeom>
          <a:noFill/>
          <a:ln w="12700">
            <a:solidFill>
              <a:srgbClr val="FFFFFF"/>
            </a:solidFill>
            <a:prstDash val="solid"/>
            <a:headEnd type="none"/>
            <a:tailEnd type="none"/>
          </a:ln>
        </p:spPr>
      </p:sp>
      <p:sp>
        <p:nvSpPr>
          <p:cNvPr id="19" name="Shape 16"/>
          <p:cNvSpPr/>
          <p:nvPr/>
        </p:nvSpPr>
        <p:spPr>
          <a:xfrm>
            <a:off x="10796832" y="6396446"/>
            <a:ext cx="116844" cy="116844"/>
          </a:xfrm>
          <a:prstGeom prst="ellipse">
            <a:avLst/>
          </a:prstGeom>
          <a:solidFill>
            <a:srgbClr val="FFFFFF"/>
          </a:solidFill>
          <a:ln/>
        </p:spPr>
      </p:sp>
      <p:sp>
        <p:nvSpPr>
          <p:cNvPr id="20" name="Text 17"/>
          <p:cNvSpPr/>
          <p:nvPr/>
        </p:nvSpPr>
        <p:spPr>
          <a:xfrm>
            <a:off x="10796832"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8"/>
          <p:cNvSpPr/>
          <p:nvPr/>
        </p:nvSpPr>
        <p:spPr>
          <a:xfrm>
            <a:off x="10989337" y="6396446"/>
            <a:ext cx="116844" cy="116844"/>
          </a:xfrm>
          <a:prstGeom prst="ellipse">
            <a:avLst/>
          </a:prstGeom>
          <a:solidFill>
            <a:srgbClr val="FFFFFF">
              <a:alpha val="56471"/>
            </a:srgbClr>
          </a:solidFill>
          <a:ln/>
        </p:spPr>
      </p:sp>
      <p:sp>
        <p:nvSpPr>
          <p:cNvPr id="22" name="Text 19"/>
          <p:cNvSpPr/>
          <p:nvPr/>
        </p:nvSpPr>
        <p:spPr>
          <a:xfrm>
            <a:off x="1098933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23" name="Shape 20"/>
          <p:cNvSpPr/>
          <p:nvPr/>
        </p:nvSpPr>
        <p:spPr>
          <a:xfrm>
            <a:off x="11186107" y="6396446"/>
            <a:ext cx="116844" cy="116844"/>
          </a:xfrm>
          <a:prstGeom prst="ellipse">
            <a:avLst/>
          </a:prstGeom>
          <a:solidFill>
            <a:srgbClr val="FFFFFF"/>
          </a:solidFill>
          <a:ln/>
        </p:spPr>
      </p:sp>
      <p:sp>
        <p:nvSpPr>
          <p:cNvPr id="24" name="Text 21"/>
          <p:cNvSpPr/>
          <p:nvPr/>
        </p:nvSpPr>
        <p:spPr>
          <a:xfrm>
            <a:off x="1118610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25" name="Shape 22"/>
          <p:cNvSpPr/>
          <p:nvPr/>
        </p:nvSpPr>
        <p:spPr>
          <a:xfrm>
            <a:off x="11382877" y="6396446"/>
            <a:ext cx="116844" cy="116844"/>
          </a:xfrm>
          <a:prstGeom prst="ellipse">
            <a:avLst/>
          </a:prstGeom>
          <a:solidFill>
            <a:srgbClr val="FFFFFF">
              <a:alpha val="56471"/>
            </a:srgbClr>
          </a:solidFill>
          <a:ln/>
        </p:spPr>
      </p:sp>
      <p:sp>
        <p:nvSpPr>
          <p:cNvPr id="26" name="Text 23"/>
          <p:cNvSpPr/>
          <p:nvPr/>
        </p:nvSpPr>
        <p:spPr>
          <a:xfrm>
            <a:off x="1138287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27" name="Shape 24"/>
          <p:cNvSpPr/>
          <p:nvPr/>
        </p:nvSpPr>
        <p:spPr>
          <a:xfrm>
            <a:off x="1538592" y="2128454"/>
            <a:ext cx="765810" cy="340360"/>
          </a:xfrm>
          <a:prstGeom prst="rect">
            <a:avLst/>
          </a:prstGeom>
          <a:solidFill>
            <a:srgbClr val="000000">
              <a:alpha val="0"/>
            </a:srgbClr>
          </a:solidFill>
          <a:ln/>
        </p:spPr>
      </p:sp>
      <p:sp>
        <p:nvSpPr>
          <p:cNvPr id="28" name="Text 25"/>
          <p:cNvSpPr/>
          <p:nvPr/>
        </p:nvSpPr>
        <p:spPr>
          <a:xfrm>
            <a:off x="1538592" y="2128454"/>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01</a:t>
            </a:r>
            <a:endParaRPr lang="en-US" sz="1600" dirty="0"/>
          </a:p>
        </p:txBody>
      </p:sp>
      <p:sp>
        <p:nvSpPr>
          <p:cNvPr id="29" name="Text 26"/>
          <p:cNvSpPr/>
          <p:nvPr/>
        </p:nvSpPr>
        <p:spPr>
          <a:xfrm>
            <a:off x="897888" y="2741527"/>
            <a:ext cx="2087248" cy="284559"/>
          </a:xfrm>
          <a:prstGeom prst="rect">
            <a:avLst/>
          </a:prstGeom>
          <a:noFill/>
          <a:ln/>
        </p:spPr>
        <p:txBody>
          <a:bodyPr wrap="square" lIns="0" tIns="0" rIns="0" bIns="0" rtlCol="0" anchor="t">
            <a:spAutoFit/>
          </a:bodyPr>
          <a:lstStyle/>
          <a:p>
            <a:pPr algn="ctr">
              <a:lnSpc>
                <a:spcPct val="100000"/>
              </a:lnSpc>
            </a:pPr>
            <a:r>
              <a:rPr lang="en-US" sz="1800" b="1" dirty="0">
                <a:solidFill>
                  <a:srgbClr val="000000"/>
                </a:solidFill>
                <a:latin typeface="MiSans" pitchFamily="34" charset="0"/>
                <a:ea typeface="MiSans" pitchFamily="34" charset="-122"/>
                <a:cs typeface="MiSans" pitchFamily="34" charset="-120"/>
              </a:rPr>
              <a:t>Start with Your Idea</a:t>
            </a:r>
            <a:endParaRPr lang="en-US" sz="1600" dirty="0"/>
          </a:p>
        </p:txBody>
      </p:sp>
      <p:sp>
        <p:nvSpPr>
          <p:cNvPr id="30" name="Text 27"/>
          <p:cNvSpPr/>
          <p:nvPr/>
        </p:nvSpPr>
        <p:spPr>
          <a:xfrm>
            <a:off x="793750" y="3383915"/>
            <a:ext cx="2273300" cy="3134360"/>
          </a:xfrm>
          <a:prstGeom prst="rect">
            <a:avLst/>
          </a:prstGeom>
          <a:noFill/>
          <a:ln/>
        </p:spPr>
        <p:txBody>
          <a:bodyPr wrap="square" lIns="45720" tIns="45720" rIns="45720" bIns="45720" rtlCol="0" anchor="t"/>
          <a:lstStyle/>
          <a:p>
            <a:pPr>
              <a:lnSpc>
                <a:spcPct val="130000"/>
              </a:lnSpc>
            </a:pPr>
            <a:r>
              <a:rPr lang="en-US" sz="1400" dirty="0">
                <a:solidFill>
                  <a:srgbClr val="000000"/>
                </a:solidFill>
                <a:latin typeface="MiSans" pitchFamily="34" charset="0"/>
                <a:ea typeface="MiSans" pitchFamily="34" charset="-122"/>
                <a:cs typeface="MiSans" pitchFamily="34" charset="-120"/>
              </a:rPr>
              <a:t>Begin every project with your own idea or vision. AI is there to assist and enhance your creativity, not replace it.</a:t>
            </a:r>
            <a:endParaRPr lang="en-US" sz="1600" dirty="0"/>
          </a:p>
        </p:txBody>
      </p:sp>
      <p:sp>
        <p:nvSpPr>
          <p:cNvPr id="31" name="Shape 28"/>
          <p:cNvSpPr/>
          <p:nvPr/>
        </p:nvSpPr>
        <p:spPr>
          <a:xfrm>
            <a:off x="4351655" y="2121535"/>
            <a:ext cx="765810" cy="340360"/>
          </a:xfrm>
          <a:prstGeom prst="rect">
            <a:avLst/>
          </a:prstGeom>
          <a:solidFill>
            <a:srgbClr val="000000">
              <a:alpha val="0"/>
            </a:srgbClr>
          </a:solidFill>
          <a:ln/>
        </p:spPr>
      </p:sp>
      <p:sp>
        <p:nvSpPr>
          <p:cNvPr id="32" name="Text 29"/>
          <p:cNvSpPr/>
          <p:nvPr/>
        </p:nvSpPr>
        <p:spPr>
          <a:xfrm>
            <a:off x="4351655" y="2121535"/>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02</a:t>
            </a:r>
            <a:endParaRPr lang="en-US" sz="1600" dirty="0"/>
          </a:p>
        </p:txBody>
      </p:sp>
      <p:sp>
        <p:nvSpPr>
          <p:cNvPr id="33" name="Text 30"/>
          <p:cNvSpPr/>
          <p:nvPr/>
        </p:nvSpPr>
        <p:spPr>
          <a:xfrm>
            <a:off x="3665221" y="2741527"/>
            <a:ext cx="2087245" cy="597892"/>
          </a:xfrm>
          <a:prstGeom prst="rect">
            <a:avLst/>
          </a:prstGeom>
          <a:noFill/>
          <a:ln/>
        </p:spPr>
        <p:txBody>
          <a:bodyPr wrap="square" lIns="0" tIns="0" rIns="0" bIns="0" rtlCol="0" anchor="t">
            <a:spAutoFit/>
          </a:bodyPr>
          <a:lstStyle/>
          <a:p>
            <a:pPr algn="ctr">
              <a:lnSpc>
                <a:spcPct val="100000"/>
              </a:lnSpc>
            </a:pPr>
            <a:r>
              <a:rPr lang="en-US" sz="1800" b="1" dirty="0">
                <a:solidFill>
                  <a:srgbClr val="000000"/>
                </a:solidFill>
                <a:latin typeface="MiSans" pitchFamily="34" charset="0"/>
                <a:ea typeface="MiSans" pitchFamily="34" charset="-122"/>
                <a:cs typeface="MiSans" pitchFamily="34" charset="-120"/>
              </a:rPr>
              <a:t>Prompt AI for Drafts</a:t>
            </a:r>
            <a:endParaRPr lang="en-US" sz="1600" dirty="0"/>
          </a:p>
        </p:txBody>
      </p:sp>
      <p:sp>
        <p:nvSpPr>
          <p:cNvPr id="34" name="Text 31"/>
          <p:cNvSpPr/>
          <p:nvPr/>
        </p:nvSpPr>
        <p:spPr>
          <a:xfrm>
            <a:off x="3594734" y="3383915"/>
            <a:ext cx="2240296" cy="1715294"/>
          </a:xfrm>
          <a:prstGeom prst="rect">
            <a:avLst/>
          </a:prstGeom>
          <a:noFill/>
          <a:ln/>
        </p:spPr>
        <p:txBody>
          <a:bodyPr wrap="square" lIns="45720" tIns="45720" rIns="4572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Use AI to generate initial drafts, brainstorm ideas, or provide suggestions. This speeds up the creative process and offers new perspectives.</a:t>
            </a:r>
            <a:endParaRPr lang="en-US" sz="1600" dirty="0"/>
          </a:p>
        </p:txBody>
      </p:sp>
      <p:sp>
        <p:nvSpPr>
          <p:cNvPr id="35" name="Shape 32"/>
          <p:cNvSpPr/>
          <p:nvPr/>
        </p:nvSpPr>
        <p:spPr>
          <a:xfrm>
            <a:off x="7136130" y="2121535"/>
            <a:ext cx="765810" cy="340360"/>
          </a:xfrm>
          <a:prstGeom prst="rect">
            <a:avLst/>
          </a:prstGeom>
          <a:solidFill>
            <a:srgbClr val="000000">
              <a:alpha val="0"/>
            </a:srgbClr>
          </a:solidFill>
          <a:ln/>
        </p:spPr>
      </p:sp>
      <p:sp>
        <p:nvSpPr>
          <p:cNvPr id="36" name="Text 33"/>
          <p:cNvSpPr/>
          <p:nvPr/>
        </p:nvSpPr>
        <p:spPr>
          <a:xfrm>
            <a:off x="7136130" y="2121535"/>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03</a:t>
            </a:r>
            <a:endParaRPr lang="en-US" sz="1600" dirty="0"/>
          </a:p>
        </p:txBody>
      </p:sp>
      <p:sp>
        <p:nvSpPr>
          <p:cNvPr id="37" name="Text 34"/>
          <p:cNvSpPr/>
          <p:nvPr/>
        </p:nvSpPr>
        <p:spPr>
          <a:xfrm>
            <a:off x="6432551" y="2741527"/>
            <a:ext cx="2087245" cy="284559"/>
          </a:xfrm>
          <a:prstGeom prst="rect">
            <a:avLst/>
          </a:prstGeom>
          <a:noFill/>
          <a:ln/>
        </p:spPr>
        <p:txBody>
          <a:bodyPr wrap="square" lIns="0" tIns="0" rIns="0" bIns="0" rtlCol="0" anchor="t">
            <a:spAutoFit/>
          </a:bodyPr>
          <a:lstStyle/>
          <a:p>
            <a:pPr algn="ctr">
              <a:lnSpc>
                <a:spcPct val="100000"/>
              </a:lnSpc>
            </a:pPr>
            <a:r>
              <a:rPr lang="en-US" sz="1800" b="1" dirty="0">
                <a:solidFill>
                  <a:srgbClr val="000000"/>
                </a:solidFill>
                <a:latin typeface="MiSans" pitchFamily="34" charset="0"/>
                <a:ea typeface="MiSans" pitchFamily="34" charset="-122"/>
                <a:cs typeface="MiSans" pitchFamily="34" charset="-120"/>
              </a:rPr>
              <a:t>Select and Refine</a:t>
            </a:r>
            <a:endParaRPr lang="en-US" sz="1600" dirty="0"/>
          </a:p>
        </p:txBody>
      </p:sp>
      <p:sp>
        <p:nvSpPr>
          <p:cNvPr id="38" name="Text 35"/>
          <p:cNvSpPr/>
          <p:nvPr/>
        </p:nvSpPr>
        <p:spPr>
          <a:xfrm>
            <a:off x="6361777" y="3362326"/>
            <a:ext cx="2273002" cy="1715294"/>
          </a:xfrm>
          <a:prstGeom prst="rect">
            <a:avLst/>
          </a:prstGeom>
          <a:noFill/>
          <a:ln/>
        </p:spPr>
        <p:txBody>
          <a:bodyPr wrap="square" lIns="45720" tIns="45720" rIns="4572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Review AI-generated content and select the best elements. Refine these parts to align with your goals and add your personal touch.</a:t>
            </a:r>
            <a:endParaRPr lang="en-US" sz="1600" dirty="0"/>
          </a:p>
        </p:txBody>
      </p:sp>
      <p:sp>
        <p:nvSpPr>
          <p:cNvPr id="39" name="Shape 36"/>
          <p:cNvSpPr/>
          <p:nvPr/>
        </p:nvSpPr>
        <p:spPr>
          <a:xfrm>
            <a:off x="9936480" y="2121535"/>
            <a:ext cx="765810" cy="340360"/>
          </a:xfrm>
          <a:prstGeom prst="rect">
            <a:avLst/>
          </a:prstGeom>
          <a:solidFill>
            <a:srgbClr val="000000">
              <a:alpha val="0"/>
            </a:srgbClr>
          </a:solidFill>
          <a:ln/>
        </p:spPr>
      </p:sp>
      <p:sp>
        <p:nvSpPr>
          <p:cNvPr id="40" name="Text 37"/>
          <p:cNvSpPr/>
          <p:nvPr/>
        </p:nvSpPr>
        <p:spPr>
          <a:xfrm>
            <a:off x="9936480" y="2121535"/>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04</a:t>
            </a:r>
            <a:endParaRPr lang="en-US" sz="1600" dirty="0"/>
          </a:p>
        </p:txBody>
      </p:sp>
      <p:sp>
        <p:nvSpPr>
          <p:cNvPr id="41" name="Text 38"/>
          <p:cNvSpPr/>
          <p:nvPr/>
        </p:nvSpPr>
        <p:spPr>
          <a:xfrm>
            <a:off x="9199881" y="2741527"/>
            <a:ext cx="2087245" cy="597892"/>
          </a:xfrm>
          <a:prstGeom prst="rect">
            <a:avLst/>
          </a:prstGeom>
          <a:noFill/>
          <a:ln/>
        </p:spPr>
        <p:txBody>
          <a:bodyPr wrap="square" lIns="0" tIns="0" rIns="0" bIns="0" rtlCol="0" anchor="t">
            <a:spAutoFit/>
          </a:bodyPr>
          <a:lstStyle/>
          <a:p>
            <a:pPr algn="ctr">
              <a:lnSpc>
                <a:spcPct val="100000"/>
              </a:lnSpc>
            </a:pPr>
            <a:r>
              <a:rPr lang="en-US" sz="1800" b="1" dirty="0">
                <a:solidFill>
                  <a:srgbClr val="000000"/>
                </a:solidFill>
                <a:latin typeface="MiSans" pitchFamily="34" charset="0"/>
                <a:ea typeface="MiSans" pitchFamily="34" charset="-122"/>
                <a:cs typeface="MiSans" pitchFamily="34" charset="-120"/>
              </a:rPr>
              <a:t>Add Personal Insight</a:t>
            </a:r>
            <a:endParaRPr lang="en-US" sz="1600" dirty="0"/>
          </a:p>
        </p:txBody>
      </p:sp>
      <p:sp>
        <p:nvSpPr>
          <p:cNvPr id="42" name="Text 39"/>
          <p:cNvSpPr/>
          <p:nvPr/>
        </p:nvSpPr>
        <p:spPr>
          <a:xfrm>
            <a:off x="9175797" y="3383915"/>
            <a:ext cx="2240295" cy="1715294"/>
          </a:xfrm>
          <a:prstGeom prst="rect">
            <a:avLst/>
          </a:prstGeom>
          <a:noFill/>
          <a:ln/>
        </p:spPr>
        <p:txBody>
          <a:bodyPr wrap="square" lIns="45720" tIns="45720" rIns="4572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Incorporate your own creativity, judgment, and corrections into the final output. This ensures the result is uniquely yours and ethically sound.</a:t>
            </a:r>
            <a:endParaRPr lang="en-US" sz="1600" dirty="0"/>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Mini Project Pitch</a:t>
            </a:r>
            <a:endParaRPr lang="en-US" sz="1600" dirty="0"/>
          </a:p>
        </p:txBody>
      </p:sp>
      <p:sp>
        <p:nvSpPr>
          <p:cNvPr id="4" name="Shape 1"/>
          <p:cNvSpPr/>
          <p:nvPr/>
        </p:nvSpPr>
        <p:spPr>
          <a:xfrm>
            <a:off x="5813425" y="2110740"/>
            <a:ext cx="5360035" cy="2709545"/>
          </a:xfrm>
          <a:custGeom>
            <a:avLst/>
            <a:gdLst/>
            <a:ahLst/>
            <a:cxnLst/>
            <a:rect l="l" t="t" r="r" b="b"/>
            <a:pathLst>
              <a:path w="5360035" h="2709545">
                <a:moveTo>
                  <a:pt x="4633675" y="2709545"/>
                </a:moveTo>
                <a:lnTo>
                  <a:pt x="0" y="2709545"/>
                </a:lnTo>
                <a:lnTo>
                  <a:pt x="726360" y="0"/>
                </a:lnTo>
                <a:lnTo>
                  <a:pt x="5360035" y="0"/>
                </a:lnTo>
                <a:close/>
              </a:path>
            </a:pathLst>
          </a:custGeom>
          <a:gradFill flip="none" rotWithShape="1">
            <a:gsLst>
              <a:gs pos="0">
                <a:srgbClr val="84A0FB">
                  <a:alpha val="0"/>
                </a:srgbClr>
              </a:gs>
              <a:gs pos="20000">
                <a:srgbClr val="84A0FB">
                  <a:alpha val="0"/>
                </a:srgbClr>
              </a:gs>
              <a:gs pos="100000">
                <a:srgbClr val="84A0FB">
                  <a:alpha val="40000"/>
                </a:srgbClr>
              </a:gs>
            </a:gsLst>
            <a:lin ang="10800000" scaled="1"/>
          </a:gradFill>
          <a:ln/>
        </p:spPr>
      </p:sp>
      <p:sp>
        <p:nvSpPr>
          <p:cNvPr id="5" name="Text 2"/>
          <p:cNvSpPr/>
          <p:nvPr/>
        </p:nvSpPr>
        <p:spPr>
          <a:xfrm>
            <a:off x="5813425" y="2110740"/>
            <a:ext cx="5360035" cy="270954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5921375" y="2241550"/>
            <a:ext cx="5360035" cy="2709545"/>
          </a:xfrm>
          <a:custGeom>
            <a:avLst/>
            <a:gdLst/>
            <a:ahLst/>
            <a:cxnLst/>
            <a:rect l="l" t="t" r="r" b="b"/>
            <a:pathLst>
              <a:path w="5360035" h="2709545">
                <a:moveTo>
                  <a:pt x="4633675" y="2709545"/>
                </a:moveTo>
                <a:lnTo>
                  <a:pt x="0" y="2709545"/>
                </a:lnTo>
                <a:lnTo>
                  <a:pt x="726360" y="0"/>
                </a:lnTo>
                <a:lnTo>
                  <a:pt x="5360035" y="0"/>
                </a:lnTo>
                <a:close/>
              </a:path>
            </a:pathLst>
          </a:custGeom>
          <a:solidFill>
            <a:srgbClr val="FFFFFF"/>
          </a:solidFill>
          <a:ln w="19050">
            <a:gradFill flip="none" rotWithShape="1">
              <a:gsLst>
                <a:gs pos="0">
                  <a:srgbClr val="E6E6FD">
                    <a:alpha val="0"/>
                  </a:srgbClr>
                </a:gs>
                <a:gs pos="30000">
                  <a:srgbClr val="E6E6FD">
                    <a:alpha val="0"/>
                  </a:srgbClr>
                </a:gs>
                <a:gs pos="100000">
                  <a:srgbClr val="B9B9F9"/>
                </a:gs>
              </a:gsLst>
              <a:lin ang="10800000" scaled="1"/>
            </a:gradFill>
            <a:prstDash val="solid"/>
          </a:ln>
        </p:spPr>
      </p:sp>
      <p:sp>
        <p:nvSpPr>
          <p:cNvPr id="7" name="Text 4"/>
          <p:cNvSpPr/>
          <p:nvPr/>
        </p:nvSpPr>
        <p:spPr>
          <a:xfrm>
            <a:off x="5921375" y="2241550"/>
            <a:ext cx="5360035" cy="270954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915670" y="1682115"/>
            <a:ext cx="5360035" cy="2709545"/>
          </a:xfrm>
          <a:custGeom>
            <a:avLst/>
            <a:gdLst/>
            <a:ahLst/>
            <a:cxnLst/>
            <a:rect l="l" t="t" r="r" b="b"/>
            <a:pathLst>
              <a:path w="5360035" h="2709545">
                <a:moveTo>
                  <a:pt x="4633675" y="2709545"/>
                </a:moveTo>
                <a:lnTo>
                  <a:pt x="0" y="2709545"/>
                </a:lnTo>
                <a:lnTo>
                  <a:pt x="726360" y="0"/>
                </a:lnTo>
                <a:lnTo>
                  <a:pt x="5360035" y="0"/>
                </a:lnTo>
                <a:close/>
              </a:path>
            </a:pathLst>
          </a:custGeom>
          <a:gradFill flip="none" rotWithShape="1">
            <a:gsLst>
              <a:gs pos="0">
                <a:srgbClr val="EDCEFE">
                  <a:alpha val="0"/>
                </a:srgbClr>
              </a:gs>
              <a:gs pos="20000">
                <a:srgbClr val="EDCEFE">
                  <a:alpha val="0"/>
                </a:srgbClr>
              </a:gs>
              <a:gs pos="100000">
                <a:srgbClr val="EDCEFE">
                  <a:alpha val="40000"/>
                </a:srgbClr>
              </a:gs>
            </a:gsLst>
            <a:lin ang="0" scaled="1"/>
          </a:gradFill>
          <a:ln/>
        </p:spPr>
      </p:sp>
      <p:sp>
        <p:nvSpPr>
          <p:cNvPr id="9" name="Text 6"/>
          <p:cNvSpPr/>
          <p:nvPr/>
        </p:nvSpPr>
        <p:spPr>
          <a:xfrm>
            <a:off x="915670" y="1682115"/>
            <a:ext cx="5360035" cy="270954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819785" y="1556385"/>
            <a:ext cx="5360035" cy="2709545"/>
          </a:xfrm>
          <a:custGeom>
            <a:avLst/>
            <a:gdLst/>
            <a:ahLst/>
            <a:cxnLst/>
            <a:rect l="l" t="t" r="r" b="b"/>
            <a:pathLst>
              <a:path w="5360035" h="2709545">
                <a:moveTo>
                  <a:pt x="4633675" y="2709545"/>
                </a:moveTo>
                <a:lnTo>
                  <a:pt x="0" y="2709545"/>
                </a:lnTo>
                <a:lnTo>
                  <a:pt x="726360" y="0"/>
                </a:lnTo>
                <a:lnTo>
                  <a:pt x="5360035" y="0"/>
                </a:lnTo>
                <a:close/>
              </a:path>
            </a:pathLst>
          </a:custGeom>
          <a:solidFill>
            <a:srgbClr val="FFFFFF"/>
          </a:solidFill>
          <a:ln w="19050">
            <a:gradFill flip="none" rotWithShape="1">
              <a:gsLst>
                <a:gs pos="0">
                  <a:srgbClr val="EDCEFE">
                    <a:alpha val="0"/>
                  </a:srgbClr>
                </a:gs>
                <a:gs pos="30000">
                  <a:srgbClr val="EDCEFE">
                    <a:alpha val="0"/>
                  </a:srgbClr>
                </a:gs>
                <a:gs pos="100000">
                  <a:srgbClr val="E1ADFD"/>
                </a:gs>
              </a:gsLst>
              <a:lin ang="0" scaled="1"/>
            </a:gradFill>
            <a:prstDash val="solid"/>
          </a:ln>
        </p:spPr>
      </p:sp>
      <p:sp>
        <p:nvSpPr>
          <p:cNvPr id="11" name="Text 8"/>
          <p:cNvSpPr/>
          <p:nvPr/>
        </p:nvSpPr>
        <p:spPr>
          <a:xfrm>
            <a:off x="819785" y="1556385"/>
            <a:ext cx="5360035" cy="2709545"/>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3810" y="5335270"/>
            <a:ext cx="12206605" cy="1522730"/>
          </a:xfrm>
          <a:prstGeom prst="roundRect">
            <a:avLst>
              <a:gd name="adj" fmla="val 0"/>
            </a:avLst>
          </a:prstGeom>
          <a:solidFill>
            <a:srgbClr val="E6E6FD"/>
          </a:solidFill>
          <a:ln/>
        </p:spPr>
      </p:sp>
      <p:sp>
        <p:nvSpPr>
          <p:cNvPr id="13" name="Text 10"/>
          <p:cNvSpPr/>
          <p:nvPr/>
        </p:nvSpPr>
        <p:spPr>
          <a:xfrm>
            <a:off x="-3810" y="5335270"/>
            <a:ext cx="12206605" cy="152273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4199255" y="1338990"/>
            <a:ext cx="1457325" cy="504006"/>
          </a:xfrm>
          <a:prstGeom prst="parallelogram">
            <a:avLst>
              <a:gd name="adj" fmla="val 20892"/>
            </a:avLst>
          </a:prstGeom>
          <a:solidFill>
            <a:srgbClr val="E1ADFD"/>
          </a:solidFill>
          <a:ln/>
        </p:spPr>
      </p:sp>
      <p:sp>
        <p:nvSpPr>
          <p:cNvPr id="15" name="Text 12"/>
          <p:cNvSpPr/>
          <p:nvPr/>
        </p:nvSpPr>
        <p:spPr>
          <a:xfrm>
            <a:off x="4199255" y="1338990"/>
            <a:ext cx="1457325" cy="504006"/>
          </a:xfrm>
          <a:prstGeom prst="rect">
            <a:avLst/>
          </a:prstGeom>
          <a:noFill/>
          <a:ln/>
        </p:spPr>
        <p:txBody>
          <a:bodyPr wrap="square" lIns="45720" tIns="91440" rIns="91440" bIns="45720" rtlCol="0" anchor="ctr"/>
          <a:lstStyle/>
          <a:p>
            <a:pPr algn="ctr">
              <a:lnSpc>
                <a:spcPct val="100000"/>
              </a:lnSpc>
            </a:pPr>
            <a:r>
              <a:rPr lang="en-US" sz="1900" b="1" dirty="0">
                <a:solidFill>
                  <a:srgbClr val="FFFFFF"/>
                </a:solidFill>
                <a:latin typeface="MiSans" pitchFamily="34" charset="0"/>
                <a:ea typeface="MiSans" pitchFamily="34" charset="-122"/>
                <a:cs typeface="MiSans" pitchFamily="34" charset="-120"/>
              </a:rPr>
              <a:t>01</a:t>
            </a:r>
            <a:endParaRPr lang="en-US" sz="1600" dirty="0"/>
          </a:p>
        </p:txBody>
      </p:sp>
      <p:sp>
        <p:nvSpPr>
          <p:cNvPr id="16" name="Text 13"/>
          <p:cNvSpPr/>
          <p:nvPr/>
        </p:nvSpPr>
        <p:spPr>
          <a:xfrm>
            <a:off x="1254760" y="2092325"/>
            <a:ext cx="3806190" cy="369570"/>
          </a:xfrm>
          <a:prstGeom prst="rect">
            <a:avLst/>
          </a:prstGeom>
          <a:noFill/>
          <a:ln/>
        </p:spPr>
        <p:txBody>
          <a:bodyPr wrap="square" lIns="0" tIns="0" rIns="0" bIns="0" rtlCol="0" anchor="t"/>
          <a:lstStyle/>
          <a:p>
            <a:pPr algn="r">
              <a:lnSpc>
                <a:spcPct val="100000"/>
              </a:lnSpc>
            </a:pPr>
            <a:r>
              <a:rPr lang="en-US" sz="1800" b="1" dirty="0">
                <a:solidFill>
                  <a:srgbClr val="000000"/>
                </a:solidFill>
                <a:latin typeface="MiSans" pitchFamily="34" charset="0"/>
                <a:ea typeface="MiSans" pitchFamily="34" charset="-122"/>
                <a:cs typeface="MiSans" pitchFamily="34" charset="-120"/>
              </a:rPr>
              <a:t>Choose a Project</a:t>
            </a:r>
            <a:endParaRPr lang="en-US" sz="1600" dirty="0"/>
          </a:p>
        </p:txBody>
      </p:sp>
      <p:sp>
        <p:nvSpPr>
          <p:cNvPr id="17" name="Text 14"/>
          <p:cNvSpPr/>
          <p:nvPr/>
        </p:nvSpPr>
        <p:spPr>
          <a:xfrm>
            <a:off x="827405" y="2514600"/>
            <a:ext cx="4232910" cy="1332865"/>
          </a:xfrm>
          <a:prstGeom prst="rect">
            <a:avLst/>
          </a:prstGeom>
          <a:noFill/>
          <a:ln/>
        </p:spPr>
        <p:txBody>
          <a:bodyPr wrap="square" lIns="0" tIns="0" rIns="0" bIns="0" rtlCol="0" anchor="t"/>
          <a:lstStyle/>
          <a:p>
            <a:pPr>
              <a:lnSpc>
                <a:spcPct val="130000"/>
              </a:lnSpc>
            </a:pPr>
            <a:r>
              <a:rPr lang="en-US" sz="1400" dirty="0">
                <a:solidFill>
                  <a:srgbClr val="000000"/>
                </a:solidFill>
                <a:latin typeface="MiSans" pitchFamily="34" charset="0"/>
                <a:ea typeface="MiSans" pitchFamily="34" charset="-122"/>
                <a:cs typeface="MiSans" pitchFamily="34" charset="-120"/>
              </a:rPr>
              <a:t>Select a low-stakes project, such as creating a study guide, blog post, or logo. Document your goal, the prompts you used, and how you refined the AI output.</a:t>
            </a:r>
            <a:endParaRPr lang="en-US" sz="1600" dirty="0"/>
          </a:p>
        </p:txBody>
      </p:sp>
      <p:sp>
        <p:nvSpPr>
          <p:cNvPr id="18" name="Shape 15"/>
          <p:cNvSpPr/>
          <p:nvPr/>
        </p:nvSpPr>
        <p:spPr>
          <a:xfrm>
            <a:off x="6471285" y="4613685"/>
            <a:ext cx="1457325" cy="504006"/>
          </a:xfrm>
          <a:prstGeom prst="parallelogram">
            <a:avLst>
              <a:gd name="adj" fmla="val 20892"/>
            </a:avLst>
          </a:prstGeom>
          <a:solidFill>
            <a:srgbClr val="B9B9F9"/>
          </a:solidFill>
          <a:ln/>
        </p:spPr>
      </p:sp>
      <p:sp>
        <p:nvSpPr>
          <p:cNvPr id="19" name="Text 16"/>
          <p:cNvSpPr/>
          <p:nvPr/>
        </p:nvSpPr>
        <p:spPr>
          <a:xfrm>
            <a:off x="6471285" y="4613685"/>
            <a:ext cx="1457325" cy="504006"/>
          </a:xfrm>
          <a:prstGeom prst="rect">
            <a:avLst/>
          </a:prstGeom>
          <a:noFill/>
          <a:ln/>
        </p:spPr>
        <p:txBody>
          <a:bodyPr wrap="square" lIns="45720" tIns="91440" rIns="91440" bIns="45720" rtlCol="0" anchor="ctr"/>
          <a:lstStyle/>
          <a:p>
            <a:pPr algn="ctr">
              <a:lnSpc>
                <a:spcPct val="100000"/>
              </a:lnSpc>
            </a:pPr>
            <a:r>
              <a:rPr lang="en-US" sz="1900" b="1" dirty="0">
                <a:solidFill>
                  <a:srgbClr val="FFFFFF"/>
                </a:solidFill>
                <a:latin typeface="MiSans" pitchFamily="34" charset="0"/>
                <a:ea typeface="MiSans" pitchFamily="34" charset="-122"/>
                <a:cs typeface="MiSans" pitchFamily="34" charset="-120"/>
              </a:rPr>
              <a:t>02</a:t>
            </a:r>
            <a:endParaRPr lang="en-US" sz="1600" dirty="0"/>
          </a:p>
        </p:txBody>
      </p:sp>
      <p:sp>
        <p:nvSpPr>
          <p:cNvPr id="20" name="Text 17"/>
          <p:cNvSpPr/>
          <p:nvPr/>
        </p:nvSpPr>
        <p:spPr>
          <a:xfrm>
            <a:off x="6994525" y="2595245"/>
            <a:ext cx="3806825" cy="369570"/>
          </a:xfrm>
          <a:prstGeom prst="rect">
            <a:avLst/>
          </a:prstGeom>
          <a:noFill/>
          <a:ln/>
        </p:spPr>
        <p:txBody>
          <a:bodyPr wrap="square" lIns="0" tIns="0" rIns="0" bIns="0" rtlCol="0" anchor="t"/>
          <a:lstStyle/>
          <a:p>
            <a:pPr>
              <a:lnSpc>
                <a:spcPct val="100000"/>
              </a:lnSpc>
            </a:pPr>
            <a:r>
              <a:rPr lang="en-US" sz="1800" b="1" dirty="0">
                <a:solidFill>
                  <a:srgbClr val="000000"/>
                </a:solidFill>
                <a:latin typeface="MiSans" pitchFamily="34" charset="0"/>
                <a:ea typeface="MiSans" pitchFamily="34" charset="-122"/>
                <a:cs typeface="MiSans" pitchFamily="34" charset="-120"/>
              </a:rPr>
              <a:t>Reflect on Process</a:t>
            </a:r>
            <a:endParaRPr lang="en-US" sz="1600" dirty="0"/>
          </a:p>
        </p:txBody>
      </p:sp>
      <p:sp>
        <p:nvSpPr>
          <p:cNvPr id="21" name="Text 18"/>
          <p:cNvSpPr/>
          <p:nvPr/>
        </p:nvSpPr>
        <p:spPr>
          <a:xfrm>
            <a:off x="6995160" y="3017520"/>
            <a:ext cx="4233600" cy="857647"/>
          </a:xfrm>
          <a:prstGeom prst="rect">
            <a:avLst/>
          </a:prstGeom>
          <a:noFill/>
          <a:ln/>
        </p:spPr>
        <p:txBody>
          <a:bodyPr wrap="square" lIns="0" tIns="0" rIns="0" bIns="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Reflect on what worked well and what could be improved. This exercise helps you apply AI effectively and build confidence for future projects.</a:t>
            </a:r>
            <a:endParaRPr lang="en-US" sz="1600" dirty="0"/>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Keep Exploring</a:t>
            </a:r>
            <a:endParaRPr lang="en-US" sz="1600" dirty="0"/>
          </a:p>
        </p:txBody>
      </p:sp>
      <p:sp>
        <p:nvSpPr>
          <p:cNvPr id="4" name="Shape 1"/>
          <p:cNvSpPr/>
          <p:nvPr/>
        </p:nvSpPr>
        <p:spPr>
          <a:xfrm>
            <a:off x="1016000" y="1473200"/>
            <a:ext cx="334361" cy="335280"/>
          </a:xfrm>
          <a:prstGeom prst="chevron">
            <a:avLst>
              <a:gd name="adj" fmla="val 50000"/>
            </a:avLst>
          </a:prstGeom>
          <a:solidFill>
            <a:srgbClr val="E1ADFD"/>
          </a:solidFill>
          <a:ln/>
        </p:spPr>
      </p:sp>
      <p:sp>
        <p:nvSpPr>
          <p:cNvPr id="5" name="Text 2"/>
          <p:cNvSpPr/>
          <p:nvPr/>
        </p:nvSpPr>
        <p:spPr>
          <a:xfrm>
            <a:off x="1016000" y="1473200"/>
            <a:ext cx="334361" cy="33528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1342674" y="1473200"/>
            <a:ext cx="334361" cy="335280"/>
          </a:xfrm>
          <a:prstGeom prst="chevron">
            <a:avLst>
              <a:gd name="adj" fmla="val 50000"/>
            </a:avLst>
          </a:prstGeom>
          <a:solidFill>
            <a:srgbClr val="E1ADFD"/>
          </a:solidFill>
          <a:ln/>
        </p:spPr>
      </p:sp>
      <p:sp>
        <p:nvSpPr>
          <p:cNvPr id="7" name="Text 4"/>
          <p:cNvSpPr/>
          <p:nvPr/>
        </p:nvSpPr>
        <p:spPr>
          <a:xfrm>
            <a:off x="1342674" y="1473200"/>
            <a:ext cx="334361" cy="33528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1038860" y="3398520"/>
            <a:ext cx="4571365" cy="2712720"/>
          </a:xfrm>
          <a:prstGeom prst="roundRect">
            <a:avLst>
              <a:gd name="adj" fmla="val 7677"/>
            </a:avLst>
          </a:prstGeom>
          <a:solidFill>
            <a:srgbClr val="000000">
              <a:alpha val="0"/>
            </a:srgbClr>
          </a:solidFill>
          <a:ln w="25400">
            <a:solidFill>
              <a:srgbClr val="E6E6FD"/>
            </a:solidFill>
            <a:prstDash val="solid"/>
          </a:ln>
        </p:spPr>
      </p:sp>
      <p:sp>
        <p:nvSpPr>
          <p:cNvPr id="9" name="Text 6"/>
          <p:cNvSpPr/>
          <p:nvPr/>
        </p:nvSpPr>
        <p:spPr>
          <a:xfrm>
            <a:off x="1038860" y="3398520"/>
            <a:ext cx="4571365" cy="271272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1031240" y="3383280"/>
            <a:ext cx="4586605" cy="640080"/>
          </a:xfrm>
          <a:prstGeom prst="round2SameRect">
            <a:avLst>
              <a:gd name="adj1" fmla="val 16667"/>
              <a:gd name="adj2" fmla="val 0"/>
            </a:avLst>
          </a:prstGeom>
          <a:solidFill>
            <a:srgbClr val="E6E6FD"/>
          </a:solidFill>
          <a:ln/>
        </p:spPr>
      </p:sp>
      <p:sp>
        <p:nvSpPr>
          <p:cNvPr id="11" name="Text 8"/>
          <p:cNvSpPr/>
          <p:nvPr/>
        </p:nvSpPr>
        <p:spPr>
          <a:xfrm>
            <a:off x="1031240" y="3383280"/>
            <a:ext cx="4586605" cy="6400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6134100" y="3398520"/>
            <a:ext cx="4571365" cy="2712720"/>
          </a:xfrm>
          <a:prstGeom prst="roundRect">
            <a:avLst>
              <a:gd name="adj" fmla="val 7677"/>
            </a:avLst>
          </a:prstGeom>
          <a:solidFill>
            <a:srgbClr val="000000">
              <a:alpha val="0"/>
            </a:srgbClr>
          </a:solidFill>
          <a:ln w="25400">
            <a:solidFill>
              <a:srgbClr val="E6E6FD"/>
            </a:solidFill>
            <a:prstDash val="solid"/>
          </a:ln>
        </p:spPr>
      </p:sp>
      <p:sp>
        <p:nvSpPr>
          <p:cNvPr id="13" name="Text 10"/>
          <p:cNvSpPr/>
          <p:nvPr/>
        </p:nvSpPr>
        <p:spPr>
          <a:xfrm>
            <a:off x="6134100" y="3398520"/>
            <a:ext cx="4571365" cy="271272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6126480" y="3383280"/>
            <a:ext cx="4586605" cy="640080"/>
          </a:xfrm>
          <a:prstGeom prst="round2SameRect">
            <a:avLst>
              <a:gd name="adj1" fmla="val 16667"/>
              <a:gd name="adj2" fmla="val 0"/>
            </a:avLst>
          </a:prstGeom>
          <a:solidFill>
            <a:srgbClr val="E6E6FD"/>
          </a:solidFill>
          <a:ln/>
        </p:spPr>
      </p:sp>
      <p:sp>
        <p:nvSpPr>
          <p:cNvPr id="15" name="Text 12"/>
          <p:cNvSpPr/>
          <p:nvPr/>
        </p:nvSpPr>
        <p:spPr>
          <a:xfrm>
            <a:off x="6126480" y="3383280"/>
            <a:ext cx="4586605" cy="64008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Text 13"/>
          <p:cNvSpPr/>
          <p:nvPr/>
        </p:nvSpPr>
        <p:spPr>
          <a:xfrm>
            <a:off x="1762125" y="1441450"/>
            <a:ext cx="8943975"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Stay Updated</a:t>
            </a:r>
            <a:endParaRPr lang="en-US" sz="1600" dirty="0"/>
          </a:p>
        </p:txBody>
      </p:sp>
      <p:sp>
        <p:nvSpPr>
          <p:cNvPr id="17" name="Text 14"/>
          <p:cNvSpPr/>
          <p:nvPr/>
        </p:nvSpPr>
        <p:spPr>
          <a:xfrm>
            <a:off x="1016000" y="1960880"/>
            <a:ext cx="9794240" cy="713184"/>
          </a:xfrm>
          <a:prstGeom prst="rect">
            <a:avLst/>
          </a:prstGeom>
          <a:noFill/>
          <a:ln/>
        </p:spPr>
        <p:txBody>
          <a:bodyPr wrap="square" lIns="91440" tIns="45720" rIns="91440" bIns="45720" rtlCol="0" anchor="t">
            <a:spAutoFit/>
          </a:bodyPr>
          <a:lstStyle/>
          <a:p>
            <a:pPr>
              <a:lnSpc>
                <a:spcPct val="130000"/>
              </a:lnSpc>
            </a:pPr>
            <a:r>
              <a:rPr lang="en-US" sz="1800" dirty="0">
                <a:solidFill>
                  <a:srgbClr val="000000"/>
                </a:solidFill>
                <a:latin typeface="MiSans" pitchFamily="34" charset="0"/>
                <a:ea typeface="MiSans" pitchFamily="34" charset="-122"/>
                <a:cs typeface="MiSans" pitchFamily="34" charset="-120"/>
              </a:rPr>
              <a:t>Subscribe to reputable newsletters and join AI-focused communities to stay informed about the latest developments and best practices.</a:t>
            </a:r>
            <a:endParaRPr lang="en-US" sz="1600" dirty="0"/>
          </a:p>
        </p:txBody>
      </p:sp>
      <p:sp>
        <p:nvSpPr>
          <p:cNvPr id="18" name="Text 15"/>
          <p:cNvSpPr/>
          <p:nvPr/>
        </p:nvSpPr>
        <p:spPr>
          <a:xfrm>
            <a:off x="1223645" y="3503930"/>
            <a:ext cx="4202430" cy="306784"/>
          </a:xfrm>
          <a:prstGeom prst="rect">
            <a:avLst/>
          </a:prstGeom>
          <a:noFill/>
          <a:ln/>
        </p:spPr>
        <p:txBody>
          <a:bodyPr wrap="square" lIns="91440" tIns="45720" rIns="91440" bIns="45720" rtlCol="0" anchor="t">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Experiment Regularly</a:t>
            </a:r>
            <a:endParaRPr lang="en-US" sz="1600" dirty="0"/>
          </a:p>
        </p:txBody>
      </p:sp>
      <p:sp>
        <p:nvSpPr>
          <p:cNvPr id="19" name="Text 16"/>
          <p:cNvSpPr/>
          <p:nvPr/>
        </p:nvSpPr>
        <p:spPr>
          <a:xfrm>
            <a:off x="1231900" y="4069080"/>
            <a:ext cx="4185920" cy="1267817"/>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Continue experimenting with different AI tools and techniques. Regular practice helps you refine your skills and discover new applications.</a:t>
            </a:r>
            <a:endParaRPr lang="en-US" sz="1600" dirty="0"/>
          </a:p>
        </p:txBody>
      </p:sp>
      <p:sp>
        <p:nvSpPr>
          <p:cNvPr id="20" name="Text 17"/>
          <p:cNvSpPr/>
          <p:nvPr/>
        </p:nvSpPr>
        <p:spPr>
          <a:xfrm>
            <a:off x="6318885" y="3503930"/>
            <a:ext cx="4202430" cy="306784"/>
          </a:xfrm>
          <a:prstGeom prst="rect">
            <a:avLst/>
          </a:prstGeom>
          <a:noFill/>
          <a:ln/>
        </p:spPr>
        <p:txBody>
          <a:bodyPr wrap="square" lIns="91440" tIns="45720" rIns="91440" bIns="45720" rtlCol="0" anchor="t">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Reflect and Iterate</a:t>
            </a:r>
            <a:endParaRPr lang="en-US" sz="1600" dirty="0"/>
          </a:p>
        </p:txBody>
      </p:sp>
      <p:sp>
        <p:nvSpPr>
          <p:cNvPr id="21" name="Text 18"/>
          <p:cNvSpPr/>
          <p:nvPr/>
        </p:nvSpPr>
        <p:spPr>
          <a:xfrm>
            <a:off x="6327140" y="4069080"/>
            <a:ext cx="4185920" cy="1267817"/>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Maintain a journal to track your experiments and learnings. Regularly review and iterate on your AI workflow to stay current and ethical.</a:t>
            </a:r>
            <a:endParaRPr lang="en-US" sz="1600" dirty="0"/>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1-d2nfa398bjvh7rlj0gj0.jpg"/>
          <p:cNvPicPr>
            <a:picLocks noChangeAspect="1"/>
          </p:cNvPicPr>
          <p:nvPr/>
        </p:nvPicPr>
        <p:blipFill>
          <a:blip r:embed="rId4"/>
          <a:srcRect t="3" b="3"/>
          <a:stretch/>
        </p:blipFill>
        <p:spPr>
          <a:xfrm>
            <a:off x="0" y="3175"/>
            <a:ext cx="12233275" cy="6867525"/>
          </a:xfrm>
          <a:prstGeom prst="rect">
            <a:avLst/>
          </a:prstGeom>
        </p:spPr>
      </p:pic>
      <p:pic>
        <p:nvPicPr>
          <p:cNvPr id="4" name="Image 2" descr="https://kimi-img.moonshot.cn/pub/slides/slides_tmpl/image/25-08-27-20:07:36-d2nfa218bjvh7rlj0gc0.png"/>
          <p:cNvPicPr>
            <a:picLocks noChangeAspect="1"/>
          </p:cNvPicPr>
          <p:nvPr/>
        </p:nvPicPr>
        <p:blipFill>
          <a:blip r:embed="rId5"/>
          <a:stretch>
            <a:fillRect/>
          </a:stretch>
        </p:blipFill>
        <p:spPr>
          <a:xfrm>
            <a:off x="3584575" y="4392930"/>
            <a:ext cx="2142130" cy="553085"/>
          </a:xfrm>
          <a:prstGeom prst="rect">
            <a:avLst/>
          </a:prstGeom>
        </p:spPr>
      </p:pic>
      <p:sp>
        <p:nvSpPr>
          <p:cNvPr id="5" name="Text 0"/>
          <p:cNvSpPr/>
          <p:nvPr/>
        </p:nvSpPr>
        <p:spPr>
          <a:xfrm>
            <a:off x="3648707" y="4486663"/>
            <a:ext cx="2013206" cy="400110"/>
          </a:xfrm>
          <a:prstGeom prst="rect">
            <a:avLst/>
          </a:prstGeom>
          <a:noFill/>
          <a:ln/>
        </p:spPr>
        <p:txBody>
          <a:bodyPr wrap="square" lIns="91440" tIns="45720" rIns="91440" bIns="45720" rtlCol="0" anchor="t">
            <a:spAutoFit/>
          </a:bodyPr>
          <a:lstStyle/>
          <a:p>
            <a:pPr algn="ctr">
              <a:lnSpc>
                <a:spcPct val="100000"/>
              </a:lnSpc>
            </a:pPr>
            <a:r>
              <a:rPr lang="en-US" sz="2000">
                <a:solidFill>
                  <a:srgbClr val="404040"/>
                </a:solidFill>
                <a:latin typeface="MiSans" pitchFamily="34" charset="0"/>
                <a:ea typeface="MiSans" pitchFamily="34" charset="-122"/>
                <a:cs typeface="MiSans" pitchFamily="34" charset="-120"/>
              </a:rPr>
              <a:t>Sean Wong</a:t>
            </a:r>
            <a:endParaRPr lang="en-US" sz="1600" dirty="0"/>
          </a:p>
        </p:txBody>
      </p:sp>
      <p:pic>
        <p:nvPicPr>
          <p:cNvPr id="6" name="Image 3" descr="https://kimi-img.moonshot.cn/pub/slides/slides_tmpl/image/25-08-27-20:07:36-d2nfa218bjvh7rlj0gc0.png"/>
          <p:cNvPicPr>
            <a:picLocks noChangeAspect="1"/>
          </p:cNvPicPr>
          <p:nvPr/>
        </p:nvPicPr>
        <p:blipFill>
          <a:blip r:embed="rId5"/>
          <a:stretch>
            <a:fillRect/>
          </a:stretch>
        </p:blipFill>
        <p:spPr>
          <a:xfrm>
            <a:off x="6444938" y="4392930"/>
            <a:ext cx="2142130" cy="553085"/>
          </a:xfrm>
          <a:prstGeom prst="rect">
            <a:avLst/>
          </a:prstGeom>
        </p:spPr>
      </p:pic>
      <p:sp>
        <p:nvSpPr>
          <p:cNvPr id="7" name="Text 1"/>
          <p:cNvSpPr/>
          <p:nvPr/>
        </p:nvSpPr>
        <p:spPr>
          <a:xfrm>
            <a:off x="6509070" y="4486663"/>
            <a:ext cx="2013206" cy="306784"/>
          </a:xfrm>
          <a:prstGeom prst="rect">
            <a:avLst/>
          </a:prstGeom>
          <a:noFill/>
          <a:ln/>
        </p:spPr>
        <p:txBody>
          <a:bodyPr wrap="square" lIns="91440" tIns="45720" rIns="91440" bIns="45720" rtlCol="0" anchor="t">
            <a:spAutoFit/>
          </a:bodyPr>
          <a:lstStyle/>
          <a:p>
            <a:pPr algn="ctr">
              <a:lnSpc>
                <a:spcPct val="100000"/>
              </a:lnSpc>
            </a:pPr>
            <a:r>
              <a:rPr lang="en-US" sz="2000" dirty="0">
                <a:solidFill>
                  <a:srgbClr val="404040"/>
                </a:solidFill>
                <a:latin typeface="MiSans" pitchFamily="34" charset="0"/>
                <a:ea typeface="MiSans" pitchFamily="34" charset="-122"/>
                <a:cs typeface="MiSans" pitchFamily="34" charset="-120"/>
              </a:rPr>
              <a:t>2025/01/01</a:t>
            </a:r>
            <a:endParaRPr lang="en-US" sz="1600" dirty="0"/>
          </a:p>
        </p:txBody>
      </p:sp>
      <p:sp>
        <p:nvSpPr>
          <p:cNvPr id="8" name="Text 2"/>
          <p:cNvSpPr/>
          <p:nvPr/>
        </p:nvSpPr>
        <p:spPr>
          <a:xfrm>
            <a:off x="649605" y="269240"/>
            <a:ext cx="4064000" cy="284559"/>
          </a:xfrm>
          <a:prstGeom prst="rect">
            <a:avLst/>
          </a:prstGeom>
          <a:noFill/>
          <a:ln/>
        </p:spPr>
        <p:txBody>
          <a:bodyPr wrap="square" lIns="91440" tIns="45720" rIns="91440" bIns="45720" rtlCol="0" anchor="t">
            <a:spAutoFit/>
          </a:bodyPr>
          <a:lstStyle/>
          <a:p>
            <a:pPr>
              <a:lnSpc>
                <a:spcPct val="100000"/>
              </a:lnSpc>
            </a:pPr>
            <a:r>
              <a:rPr lang="en-US" sz="1800" b="1" dirty="0">
                <a:solidFill>
                  <a:srgbClr val="FFFFFF"/>
                </a:solidFill>
                <a:latin typeface="MiSans" pitchFamily="34" charset="0"/>
                <a:ea typeface="MiSans" pitchFamily="34" charset="-122"/>
                <a:cs typeface="MiSans" pitchFamily="34" charset="-120"/>
              </a:rPr>
              <a:t>YOUR LOGO</a:t>
            </a:r>
            <a:endParaRPr lang="en-US" sz="1600" dirty="0"/>
          </a:p>
        </p:txBody>
      </p:sp>
      <p:sp>
        <p:nvSpPr>
          <p:cNvPr id="9" name="Text 3"/>
          <p:cNvSpPr/>
          <p:nvPr/>
        </p:nvSpPr>
        <p:spPr>
          <a:xfrm>
            <a:off x="1272540" y="1740535"/>
            <a:ext cx="9325610" cy="2916555"/>
          </a:xfrm>
          <a:prstGeom prst="rect">
            <a:avLst/>
          </a:prstGeom>
          <a:noFill/>
          <a:ln/>
        </p:spPr>
        <p:txBody>
          <a:bodyPr wrap="square" lIns="91440" tIns="45720" rIns="91440" bIns="45720" rtlCol="0" anchor="ctr"/>
          <a:lstStyle/>
          <a:p>
            <a:pPr algn="ctr">
              <a:lnSpc>
                <a:spcPct val="100000"/>
              </a:lnSpc>
            </a:pPr>
            <a:r>
              <a:rPr lang="en-US" sz="11500" b="1" dirty="0">
                <a:solidFill>
                  <a:srgbClr val="000000"/>
                </a:solidFill>
                <a:latin typeface="MiSans" pitchFamily="34" charset="0"/>
                <a:ea typeface="MiSans" pitchFamily="34" charset="-122"/>
                <a:cs typeface="MiSans" pitchFamily="34" charset="-120"/>
              </a:rPr>
              <a:t>THANK YOU</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01</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Start Smart</a:t>
            </a: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Welcome &amp; Your Why</a:t>
            </a:r>
            <a:endParaRPr lang="en-US" sz="1600" dirty="0"/>
          </a:p>
        </p:txBody>
      </p:sp>
      <p:sp>
        <p:nvSpPr>
          <p:cNvPr id="4" name="Shape 1"/>
          <p:cNvSpPr/>
          <p:nvPr/>
        </p:nvSpPr>
        <p:spPr>
          <a:xfrm>
            <a:off x="1139190" y="1641475"/>
            <a:ext cx="3119120" cy="4194175"/>
          </a:xfrm>
          <a:prstGeom prst="roundRect">
            <a:avLst>
              <a:gd name="adj" fmla="val 0"/>
            </a:avLst>
          </a:prstGeom>
          <a:solidFill>
            <a:srgbClr val="FFFFFF"/>
          </a:solidFill>
          <a:ln w="25400">
            <a:solidFill>
              <a:srgbClr val="E6E6FD"/>
            </a:solidFill>
            <a:prstDash val="solid"/>
          </a:ln>
        </p:spPr>
      </p:sp>
      <p:sp>
        <p:nvSpPr>
          <p:cNvPr id="5" name="Text 2"/>
          <p:cNvSpPr/>
          <p:nvPr/>
        </p:nvSpPr>
        <p:spPr>
          <a:xfrm>
            <a:off x="1139190" y="1641475"/>
            <a:ext cx="3119120" cy="419417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1151255" y="5075555"/>
            <a:ext cx="3107690" cy="761365"/>
          </a:xfrm>
          <a:prstGeom prst="rtTriangle">
            <a:avLst/>
          </a:prstGeom>
          <a:solidFill>
            <a:srgbClr val="E6E6FD"/>
          </a:solidFill>
          <a:ln/>
        </p:spPr>
      </p:sp>
      <p:sp>
        <p:nvSpPr>
          <p:cNvPr id="7" name="Text 4"/>
          <p:cNvSpPr/>
          <p:nvPr/>
        </p:nvSpPr>
        <p:spPr>
          <a:xfrm>
            <a:off x="1151255" y="5075555"/>
            <a:ext cx="3107690" cy="7613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flipH="1">
            <a:off x="1150620" y="4772025"/>
            <a:ext cx="3107690" cy="1064895"/>
          </a:xfrm>
          <a:prstGeom prst="rtTriangle">
            <a:avLst/>
          </a:prstGeom>
          <a:solidFill>
            <a:srgbClr val="E6E6FD"/>
          </a:solidFill>
          <a:ln/>
        </p:spPr>
      </p:sp>
      <p:sp>
        <p:nvSpPr>
          <p:cNvPr id="9" name="Text 6"/>
          <p:cNvSpPr/>
          <p:nvPr/>
        </p:nvSpPr>
        <p:spPr>
          <a:xfrm>
            <a:off x="1150620" y="4772025"/>
            <a:ext cx="3107690" cy="106489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4580890" y="1641475"/>
            <a:ext cx="3119120" cy="4194175"/>
          </a:xfrm>
          <a:prstGeom prst="roundRect">
            <a:avLst>
              <a:gd name="adj" fmla="val 0"/>
            </a:avLst>
          </a:prstGeom>
          <a:solidFill>
            <a:srgbClr val="FFFFFF"/>
          </a:solidFill>
          <a:ln w="25400">
            <a:solidFill>
              <a:srgbClr val="E6E6FD"/>
            </a:solidFill>
            <a:prstDash val="solid"/>
          </a:ln>
        </p:spPr>
      </p:sp>
      <p:sp>
        <p:nvSpPr>
          <p:cNvPr id="11" name="Text 8"/>
          <p:cNvSpPr/>
          <p:nvPr/>
        </p:nvSpPr>
        <p:spPr>
          <a:xfrm>
            <a:off x="4580890" y="1641475"/>
            <a:ext cx="3119120" cy="4194175"/>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4592955" y="5075555"/>
            <a:ext cx="3107690" cy="761365"/>
          </a:xfrm>
          <a:prstGeom prst="rtTriangle">
            <a:avLst/>
          </a:prstGeom>
          <a:solidFill>
            <a:srgbClr val="E6E6FD"/>
          </a:solidFill>
          <a:ln/>
        </p:spPr>
      </p:sp>
      <p:sp>
        <p:nvSpPr>
          <p:cNvPr id="13" name="Text 10"/>
          <p:cNvSpPr/>
          <p:nvPr/>
        </p:nvSpPr>
        <p:spPr>
          <a:xfrm>
            <a:off x="4592955" y="5075555"/>
            <a:ext cx="3107690" cy="761365"/>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flipH="1">
            <a:off x="4592320" y="4772025"/>
            <a:ext cx="3107690" cy="1064895"/>
          </a:xfrm>
          <a:prstGeom prst="rtTriangle">
            <a:avLst/>
          </a:prstGeom>
          <a:solidFill>
            <a:srgbClr val="E6E6FD"/>
          </a:solidFill>
          <a:ln/>
        </p:spPr>
      </p:sp>
      <p:sp>
        <p:nvSpPr>
          <p:cNvPr id="15" name="Text 12"/>
          <p:cNvSpPr/>
          <p:nvPr/>
        </p:nvSpPr>
        <p:spPr>
          <a:xfrm>
            <a:off x="4592320" y="4772025"/>
            <a:ext cx="3107690" cy="1064895"/>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a:off x="8022590" y="1641475"/>
            <a:ext cx="3119120" cy="4194175"/>
          </a:xfrm>
          <a:prstGeom prst="roundRect">
            <a:avLst>
              <a:gd name="adj" fmla="val 0"/>
            </a:avLst>
          </a:prstGeom>
          <a:solidFill>
            <a:srgbClr val="FFFFFF"/>
          </a:solidFill>
          <a:ln w="25400">
            <a:solidFill>
              <a:srgbClr val="E6E6FD"/>
            </a:solidFill>
            <a:prstDash val="solid"/>
          </a:ln>
        </p:spPr>
      </p:sp>
      <p:sp>
        <p:nvSpPr>
          <p:cNvPr id="17" name="Text 14"/>
          <p:cNvSpPr/>
          <p:nvPr/>
        </p:nvSpPr>
        <p:spPr>
          <a:xfrm>
            <a:off x="8022590" y="1641475"/>
            <a:ext cx="3119120" cy="4194175"/>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5"/>
          <p:cNvSpPr/>
          <p:nvPr/>
        </p:nvSpPr>
        <p:spPr>
          <a:xfrm>
            <a:off x="8034655" y="5075555"/>
            <a:ext cx="3107690" cy="761365"/>
          </a:xfrm>
          <a:prstGeom prst="rtTriangle">
            <a:avLst/>
          </a:prstGeom>
          <a:solidFill>
            <a:srgbClr val="E6E6FD"/>
          </a:solidFill>
          <a:ln/>
        </p:spPr>
      </p:sp>
      <p:sp>
        <p:nvSpPr>
          <p:cNvPr id="19" name="Text 16"/>
          <p:cNvSpPr/>
          <p:nvPr/>
        </p:nvSpPr>
        <p:spPr>
          <a:xfrm>
            <a:off x="8034655" y="5075555"/>
            <a:ext cx="3107690" cy="761365"/>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7"/>
          <p:cNvSpPr/>
          <p:nvPr/>
        </p:nvSpPr>
        <p:spPr>
          <a:xfrm flipH="1">
            <a:off x="8034020" y="4772025"/>
            <a:ext cx="3107690" cy="1064895"/>
          </a:xfrm>
          <a:prstGeom prst="rtTriangle">
            <a:avLst/>
          </a:prstGeom>
          <a:solidFill>
            <a:srgbClr val="E6E6FD"/>
          </a:solidFill>
          <a:ln/>
        </p:spPr>
      </p:sp>
      <p:sp>
        <p:nvSpPr>
          <p:cNvPr id="21" name="Text 18"/>
          <p:cNvSpPr/>
          <p:nvPr/>
        </p:nvSpPr>
        <p:spPr>
          <a:xfrm>
            <a:off x="8034020" y="4772025"/>
            <a:ext cx="3107690" cy="1064895"/>
          </a:xfrm>
          <a:prstGeom prst="rect">
            <a:avLst/>
          </a:prstGeom>
          <a:noFill/>
          <a:ln/>
        </p:spPr>
        <p:txBody>
          <a:bodyPr wrap="square" lIns="45720" tIns="91440" rIns="91440" bIns="45720" rtlCol="0" anchor="ctr"/>
          <a:lstStyle/>
          <a:p>
            <a:pPr>
              <a:lnSpc>
                <a:spcPct val="100000"/>
              </a:lnSpc>
            </a:pPr>
            <a:endParaRPr lang="en-US" sz="1600" dirty="0"/>
          </a:p>
        </p:txBody>
      </p:sp>
      <p:sp>
        <p:nvSpPr>
          <p:cNvPr id="22" name="Text 19"/>
          <p:cNvSpPr/>
          <p:nvPr/>
        </p:nvSpPr>
        <p:spPr>
          <a:xfrm>
            <a:off x="1365885" y="1803400"/>
            <a:ext cx="2655570" cy="284559"/>
          </a:xfrm>
          <a:prstGeom prst="rect">
            <a:avLst/>
          </a:prstGeom>
          <a:noFill/>
          <a:ln/>
        </p:spPr>
        <p:txBody>
          <a:bodyPr wrap="square" lIns="91440" tIns="45720" rIns="91440" bIns="45720" rtlCol="0" anchor="t">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Purpose of the Guide</a:t>
            </a:r>
            <a:endParaRPr lang="en-US" sz="1600" dirty="0"/>
          </a:p>
        </p:txBody>
      </p:sp>
      <p:sp>
        <p:nvSpPr>
          <p:cNvPr id="23" name="Text 20"/>
          <p:cNvSpPr/>
          <p:nvPr/>
        </p:nvSpPr>
        <p:spPr>
          <a:xfrm>
            <a:off x="1346835" y="2470785"/>
            <a:ext cx="2694940" cy="2090936"/>
          </a:xfrm>
          <a:prstGeom prst="rect">
            <a:avLst/>
          </a:prstGeom>
          <a:noFill/>
          <a:ln/>
        </p:spPr>
        <p:txBody>
          <a:bodyPr wrap="square" lIns="91440" tIns="45720" rIns="91440" bIns="45720" rtlCol="0" anchor="t">
            <a:spAutoFit/>
          </a:bodyPr>
          <a:lstStyle/>
          <a:p>
            <a:pPr>
              <a:lnSpc>
                <a:spcPct val="140000"/>
              </a:lnSpc>
            </a:pPr>
            <a:r>
              <a:rPr lang="en-US" sz="1400" dirty="0">
                <a:solidFill>
                  <a:srgbClr val="000000"/>
                </a:solidFill>
                <a:latin typeface="MiSans" pitchFamily="34" charset="0"/>
                <a:ea typeface="MiSans" pitchFamily="34" charset="-122"/>
                <a:cs typeface="MiSans" pitchFamily="34" charset="-120"/>
              </a:rPr>
              <a:t>This guide aims to build your confidence in using AI, focusing on understanding and application rather than technical skills. It’s designed to be accessible to everyone, regardless of prior experience.</a:t>
            </a:r>
            <a:endParaRPr lang="en-US" sz="1600" dirty="0"/>
          </a:p>
        </p:txBody>
      </p:sp>
      <p:sp>
        <p:nvSpPr>
          <p:cNvPr id="24" name="Text 21"/>
          <p:cNvSpPr/>
          <p:nvPr/>
        </p:nvSpPr>
        <p:spPr>
          <a:xfrm>
            <a:off x="4807585" y="1803400"/>
            <a:ext cx="2655570" cy="284559"/>
          </a:xfrm>
          <a:prstGeom prst="rect">
            <a:avLst/>
          </a:prstGeom>
          <a:noFill/>
          <a:ln/>
        </p:spPr>
        <p:txBody>
          <a:bodyPr wrap="square" lIns="91440" tIns="45720" rIns="91440" bIns="45720" rtlCol="0" anchor="t">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Prerequisites</a:t>
            </a:r>
            <a:endParaRPr lang="en-US" sz="1600" dirty="0"/>
          </a:p>
        </p:txBody>
      </p:sp>
      <p:sp>
        <p:nvSpPr>
          <p:cNvPr id="25" name="Text 22"/>
          <p:cNvSpPr/>
          <p:nvPr/>
        </p:nvSpPr>
        <p:spPr>
          <a:xfrm>
            <a:off x="4788535" y="2470785"/>
            <a:ext cx="2694940" cy="2090936"/>
          </a:xfrm>
          <a:prstGeom prst="rect">
            <a:avLst/>
          </a:prstGeom>
          <a:noFill/>
          <a:ln/>
        </p:spPr>
        <p:txBody>
          <a:bodyPr wrap="square" lIns="91440" tIns="45720" rIns="91440" bIns="45720" rtlCol="0" anchor="t">
            <a:spAutoFit/>
          </a:bodyPr>
          <a:lstStyle/>
          <a:p>
            <a:pPr>
              <a:lnSpc>
                <a:spcPct val="140000"/>
              </a:lnSpc>
            </a:pPr>
            <a:r>
              <a:rPr lang="en-US" sz="1400" dirty="0">
                <a:solidFill>
                  <a:srgbClr val="000000"/>
                </a:solidFill>
                <a:latin typeface="MiSans" pitchFamily="34" charset="0"/>
                <a:ea typeface="MiSans" pitchFamily="34" charset="-122"/>
                <a:cs typeface="MiSans" pitchFamily="34" charset="-120"/>
              </a:rPr>
              <a:t>To get started, you don’t need any technical background. All you need is curiosity about AI, the ability to think critically, and a willingness to experiment with new tools and ideas.</a:t>
            </a:r>
            <a:endParaRPr lang="en-US" sz="1600" dirty="0"/>
          </a:p>
        </p:txBody>
      </p:sp>
      <p:sp>
        <p:nvSpPr>
          <p:cNvPr id="26" name="Text 23"/>
          <p:cNvSpPr/>
          <p:nvPr/>
        </p:nvSpPr>
        <p:spPr>
          <a:xfrm>
            <a:off x="8249285" y="1803400"/>
            <a:ext cx="2655570" cy="284559"/>
          </a:xfrm>
          <a:prstGeom prst="rect">
            <a:avLst/>
          </a:prstGeom>
          <a:noFill/>
          <a:ln/>
        </p:spPr>
        <p:txBody>
          <a:bodyPr wrap="square" lIns="91440" tIns="45720" rIns="91440" bIns="45720" rtlCol="0" anchor="t">
            <a:spAutoFit/>
          </a:bodyPr>
          <a:lstStyle/>
          <a:p>
            <a:pPr>
              <a:lnSpc>
                <a:spcPct val="100000"/>
              </a:lnSpc>
            </a:pPr>
            <a:r>
              <a:rPr lang="en-US" sz="1800" b="1" dirty="0">
                <a:solidFill>
                  <a:srgbClr val="000000"/>
                </a:solidFill>
                <a:latin typeface="MiSans" pitchFamily="34" charset="0"/>
                <a:ea typeface="MiSans" pitchFamily="34" charset="-122"/>
                <a:cs typeface="MiSans" pitchFamily="34" charset="-120"/>
              </a:rPr>
              <a:t>Personal Reflection</a:t>
            </a:r>
            <a:endParaRPr lang="en-US" sz="1600" dirty="0"/>
          </a:p>
        </p:txBody>
      </p:sp>
      <p:sp>
        <p:nvSpPr>
          <p:cNvPr id="27" name="Text 24"/>
          <p:cNvSpPr/>
          <p:nvPr/>
        </p:nvSpPr>
        <p:spPr>
          <a:xfrm>
            <a:off x="8230235" y="2470785"/>
            <a:ext cx="2694940" cy="1792288"/>
          </a:xfrm>
          <a:prstGeom prst="rect">
            <a:avLst/>
          </a:prstGeom>
          <a:noFill/>
          <a:ln/>
        </p:spPr>
        <p:txBody>
          <a:bodyPr wrap="square" lIns="91440" tIns="45720" rIns="91440" bIns="45720" rtlCol="0" anchor="t">
            <a:spAutoFit/>
          </a:bodyPr>
          <a:lstStyle/>
          <a:p>
            <a:pPr>
              <a:lnSpc>
                <a:spcPct val="140000"/>
              </a:lnSpc>
            </a:pPr>
            <a:r>
              <a:rPr lang="en-US" sz="1400" dirty="0">
                <a:solidFill>
                  <a:srgbClr val="000000"/>
                </a:solidFill>
                <a:latin typeface="MiSans" pitchFamily="34" charset="0"/>
                <a:ea typeface="MiSans" pitchFamily="34" charset="-122"/>
                <a:cs typeface="MiSans" pitchFamily="34" charset="-120"/>
              </a:rPr>
              <a:t>Take a moment to write down one question or curiosity you have about AI. This will help you stay focused and engaged as you progress through the guide, and you’ll revisit it later.</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AI Is Pattern Power</a:t>
            </a:r>
            <a:endParaRPr lang="en-US" sz="1600" dirty="0"/>
          </a:p>
        </p:txBody>
      </p:sp>
      <p:sp>
        <p:nvSpPr>
          <p:cNvPr id="4" name="Shape 1"/>
          <p:cNvSpPr/>
          <p:nvPr/>
        </p:nvSpPr>
        <p:spPr>
          <a:xfrm>
            <a:off x="213360" y="1508125"/>
            <a:ext cx="11765280" cy="4257040"/>
          </a:xfrm>
          <a:prstGeom prst="roundRect">
            <a:avLst>
              <a:gd name="adj" fmla="val 8569"/>
            </a:avLst>
          </a:prstGeom>
          <a:solidFill>
            <a:srgbClr val="FFFFFF"/>
          </a:solidFill>
          <a:ln w="19050">
            <a:gradFill flip="none" rotWithShape="1">
              <a:gsLst>
                <a:gs pos="0">
                  <a:srgbClr val="E6E6FD"/>
                </a:gs>
                <a:gs pos="38000">
                  <a:srgbClr val="77B437">
                    <a:alpha val="0"/>
                  </a:srgbClr>
                </a:gs>
                <a:gs pos="66000">
                  <a:srgbClr val="80BD3F">
                    <a:alpha val="0"/>
                  </a:srgbClr>
                </a:gs>
                <a:gs pos="100000">
                  <a:srgbClr val="E6E6FD"/>
                </a:gs>
              </a:gsLst>
              <a:lin ang="0" scaled="1"/>
            </a:gradFill>
            <a:prstDash val="solid"/>
          </a:ln>
        </p:spPr>
      </p:sp>
      <p:sp>
        <p:nvSpPr>
          <p:cNvPr id="5" name="Text 2"/>
          <p:cNvSpPr/>
          <p:nvPr/>
        </p:nvSpPr>
        <p:spPr>
          <a:xfrm>
            <a:off x="213360" y="1508125"/>
            <a:ext cx="11765280" cy="425704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flipH="1">
            <a:off x="4675505" y="2216150"/>
            <a:ext cx="2840990" cy="2840990"/>
          </a:xfrm>
          <a:prstGeom prst="ellipse">
            <a:avLst/>
          </a:prstGeom>
          <a:solidFill>
            <a:srgbClr val="E1ADFD">
              <a:alpha val="12941"/>
            </a:srgbClr>
          </a:solidFill>
          <a:ln/>
        </p:spPr>
      </p:sp>
      <p:sp>
        <p:nvSpPr>
          <p:cNvPr id="7" name="Text 4"/>
          <p:cNvSpPr/>
          <p:nvPr/>
        </p:nvSpPr>
        <p:spPr>
          <a:xfrm>
            <a:off x="4675505" y="2216150"/>
            <a:ext cx="2840990" cy="284099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flipH="1">
            <a:off x="3959860" y="1500505"/>
            <a:ext cx="4272280" cy="4272280"/>
          </a:xfrm>
          <a:prstGeom prst="ellipse">
            <a:avLst/>
          </a:prstGeom>
          <a:solidFill>
            <a:srgbClr val="E6E6FD">
              <a:alpha val="12941"/>
            </a:srgbClr>
          </a:solidFill>
          <a:ln/>
        </p:spPr>
      </p:sp>
      <p:sp>
        <p:nvSpPr>
          <p:cNvPr id="9" name="Text 6"/>
          <p:cNvSpPr/>
          <p:nvPr/>
        </p:nvSpPr>
        <p:spPr>
          <a:xfrm>
            <a:off x="3959860" y="1500505"/>
            <a:ext cx="4272280" cy="427228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flipH="1">
            <a:off x="4408805" y="1949450"/>
            <a:ext cx="3374390" cy="3374390"/>
          </a:xfrm>
          <a:prstGeom prst="ellipse">
            <a:avLst/>
          </a:prstGeom>
          <a:solidFill>
            <a:srgbClr val="000000">
              <a:alpha val="0"/>
            </a:srgbClr>
          </a:solidFill>
          <a:ln w="12700">
            <a:solidFill>
              <a:srgbClr val="E1ADFD"/>
            </a:solidFill>
            <a:prstDash val="dash"/>
          </a:ln>
        </p:spPr>
      </p:sp>
      <p:sp>
        <p:nvSpPr>
          <p:cNvPr id="11" name="Text 8"/>
          <p:cNvSpPr/>
          <p:nvPr/>
        </p:nvSpPr>
        <p:spPr>
          <a:xfrm>
            <a:off x="4408805" y="1949450"/>
            <a:ext cx="3374390" cy="337439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flipH="1">
            <a:off x="5010785" y="2551430"/>
            <a:ext cx="2171065" cy="2171065"/>
          </a:xfrm>
          <a:prstGeom prst="ellipse">
            <a:avLst/>
          </a:prstGeom>
          <a:solidFill>
            <a:srgbClr val="E1ADFD"/>
          </a:solidFill>
          <a:ln/>
        </p:spPr>
      </p:sp>
      <p:sp>
        <p:nvSpPr>
          <p:cNvPr id="13" name="Text 10"/>
          <p:cNvSpPr/>
          <p:nvPr/>
        </p:nvSpPr>
        <p:spPr>
          <a:xfrm>
            <a:off x="5010785" y="2551430"/>
            <a:ext cx="2171065" cy="2171065"/>
          </a:xfrm>
          <a:prstGeom prst="rect">
            <a:avLst/>
          </a:prstGeom>
          <a:noFill/>
          <a:ln/>
        </p:spPr>
        <p:txBody>
          <a:bodyPr wrap="square" lIns="45720" tIns="91440" rIns="91440" bIns="45720" rtlCol="0" anchor="ctr"/>
          <a:lstStyle/>
          <a:p>
            <a:pPr>
              <a:lnSpc>
                <a:spcPct val="100000"/>
              </a:lnSpc>
            </a:pPr>
            <a:endParaRPr lang="en-US" sz="1600" dirty="0"/>
          </a:p>
        </p:txBody>
      </p:sp>
      <p:pic>
        <p:nvPicPr>
          <p:cNvPr id="14" name="Image 1" descr="https://kimi-img.moonshot.cn/pub/slides/slides_tmpl/image/25-08-27-20:07:40-d2nfa318bjvh7rlj0ggg.sv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515610" y="3046730"/>
            <a:ext cx="1189990" cy="1189990"/>
          </a:xfrm>
          <a:prstGeom prst="rect">
            <a:avLst/>
          </a:prstGeom>
        </p:spPr>
      </p:pic>
      <p:sp>
        <p:nvSpPr>
          <p:cNvPr id="15" name="Text 11"/>
          <p:cNvSpPr/>
          <p:nvPr/>
        </p:nvSpPr>
        <p:spPr>
          <a:xfrm>
            <a:off x="579755" y="2103120"/>
            <a:ext cx="3117850" cy="306784"/>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000000"/>
                </a:solidFill>
                <a:latin typeface="MiSans" pitchFamily="34" charset="0"/>
                <a:ea typeface="MiSans" pitchFamily="34" charset="-122"/>
                <a:cs typeface="MiSans" pitchFamily="34" charset="-120"/>
              </a:rPr>
              <a:t>Definition of AI</a:t>
            </a:r>
            <a:endParaRPr lang="en-US" sz="1600" dirty="0"/>
          </a:p>
        </p:txBody>
      </p:sp>
      <p:sp>
        <p:nvSpPr>
          <p:cNvPr id="16" name="Text 12"/>
          <p:cNvSpPr/>
          <p:nvPr/>
        </p:nvSpPr>
        <p:spPr>
          <a:xfrm>
            <a:off x="560705" y="2835275"/>
            <a:ext cx="3116580" cy="2535634"/>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AI is technology that recognizes patterns in data, learns from examples, and makes predictions or suggestions. It can also understand and generate human language and assist with creative tasks.</a:t>
            </a:r>
            <a:endParaRPr lang="en-US" sz="1600" dirty="0"/>
          </a:p>
        </p:txBody>
      </p:sp>
      <p:sp>
        <p:nvSpPr>
          <p:cNvPr id="17" name="Text 13"/>
          <p:cNvSpPr/>
          <p:nvPr/>
        </p:nvSpPr>
        <p:spPr>
          <a:xfrm>
            <a:off x="8479155" y="2103120"/>
            <a:ext cx="3117850" cy="306784"/>
          </a:xfrm>
          <a:prstGeom prst="rect">
            <a:avLst/>
          </a:prstGeom>
          <a:noFill/>
          <a:ln/>
        </p:spPr>
        <p:txBody>
          <a:bodyPr wrap="square" lIns="91440" tIns="45720" rIns="91440" bIns="45720" rtlCol="0" anchor="t">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AI in Daily Life</a:t>
            </a:r>
            <a:endParaRPr lang="en-US" sz="1600" dirty="0"/>
          </a:p>
        </p:txBody>
      </p:sp>
      <p:sp>
        <p:nvSpPr>
          <p:cNvPr id="18" name="Text 14"/>
          <p:cNvSpPr/>
          <p:nvPr/>
        </p:nvSpPr>
        <p:spPr>
          <a:xfrm>
            <a:off x="8460105" y="2835275"/>
            <a:ext cx="3116580" cy="2218730"/>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AI is already a part of your daily life, from music recommendations on Spotify to auto-correct on your phone. Recognizing these examples helps you see the immediate relevance and potential of AI.</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Human vs Machine Thinking</a:t>
            </a:r>
            <a:endParaRPr lang="en-US" sz="1600" dirty="0"/>
          </a:p>
        </p:txBody>
      </p:sp>
      <p:sp>
        <p:nvSpPr>
          <p:cNvPr id="4" name="Shape 1"/>
          <p:cNvSpPr/>
          <p:nvPr/>
        </p:nvSpPr>
        <p:spPr>
          <a:xfrm>
            <a:off x="-5080" y="5532755"/>
            <a:ext cx="12207240" cy="1325245"/>
          </a:xfrm>
          <a:prstGeom prst="roundRect">
            <a:avLst>
              <a:gd name="adj" fmla="val 0"/>
            </a:avLst>
          </a:prstGeom>
          <a:solidFill>
            <a:srgbClr val="E6E6FD"/>
          </a:solidFill>
          <a:ln/>
        </p:spPr>
      </p:sp>
      <p:sp>
        <p:nvSpPr>
          <p:cNvPr id="5" name="Text 2"/>
          <p:cNvSpPr/>
          <p:nvPr/>
        </p:nvSpPr>
        <p:spPr>
          <a:xfrm>
            <a:off x="-5080" y="5532755"/>
            <a:ext cx="12207240" cy="132524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513080" y="1412240"/>
            <a:ext cx="2559685" cy="4373880"/>
          </a:xfrm>
          <a:prstGeom prst="round2SameRect">
            <a:avLst>
              <a:gd name="adj1" fmla="val 9523"/>
              <a:gd name="adj2" fmla="val 0"/>
            </a:avLst>
          </a:prstGeom>
          <a:solidFill>
            <a:srgbClr val="000000">
              <a:alpha val="0"/>
            </a:srgbClr>
          </a:solidFill>
          <a:ln w="19050">
            <a:gradFill flip="none" rotWithShape="1">
              <a:gsLst>
                <a:gs pos="0">
                  <a:srgbClr val="FFFFFF">
                    <a:alpha val="0"/>
                  </a:srgbClr>
                </a:gs>
                <a:gs pos="44000">
                  <a:srgbClr val="EDCEFE"/>
                </a:gs>
                <a:gs pos="84000">
                  <a:srgbClr val="E1ADFD"/>
                </a:gs>
                <a:gs pos="100000">
                  <a:srgbClr val="E1ADFD"/>
                </a:gs>
              </a:gsLst>
              <a:lin ang="16200000" scaled="1"/>
            </a:gradFill>
            <a:prstDash val="solid"/>
          </a:ln>
        </p:spPr>
      </p:sp>
      <p:sp>
        <p:nvSpPr>
          <p:cNvPr id="7" name="Text 4"/>
          <p:cNvSpPr/>
          <p:nvPr/>
        </p:nvSpPr>
        <p:spPr>
          <a:xfrm>
            <a:off x="513080" y="1412240"/>
            <a:ext cx="2559685" cy="437388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513080" y="1412240"/>
            <a:ext cx="1112520" cy="533400"/>
          </a:xfrm>
          <a:prstGeom prst="round2DiagRect">
            <a:avLst>
              <a:gd name="adj1" fmla="val 50000"/>
              <a:gd name="adj2" fmla="val 0"/>
            </a:avLst>
          </a:prstGeom>
          <a:solidFill>
            <a:srgbClr val="E1ADFD"/>
          </a:solidFill>
          <a:ln/>
        </p:spPr>
      </p:sp>
      <p:sp>
        <p:nvSpPr>
          <p:cNvPr id="9" name="Text 6"/>
          <p:cNvSpPr/>
          <p:nvPr/>
        </p:nvSpPr>
        <p:spPr>
          <a:xfrm>
            <a:off x="513080" y="1412240"/>
            <a:ext cx="1112520" cy="5334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3347720" y="1412240"/>
            <a:ext cx="2559685" cy="4373880"/>
          </a:xfrm>
          <a:prstGeom prst="round2SameRect">
            <a:avLst>
              <a:gd name="adj1" fmla="val 9523"/>
              <a:gd name="adj2" fmla="val 0"/>
            </a:avLst>
          </a:prstGeom>
          <a:solidFill>
            <a:srgbClr val="000000">
              <a:alpha val="0"/>
            </a:srgbClr>
          </a:solidFill>
          <a:ln w="19050">
            <a:gradFill flip="none" rotWithShape="1">
              <a:gsLst>
                <a:gs pos="0">
                  <a:srgbClr val="FFFFFF">
                    <a:alpha val="0"/>
                  </a:srgbClr>
                </a:gs>
                <a:gs pos="44000">
                  <a:srgbClr val="EDCEFE"/>
                </a:gs>
                <a:gs pos="84000">
                  <a:srgbClr val="E1ADFD"/>
                </a:gs>
                <a:gs pos="100000">
                  <a:srgbClr val="E1ADFD"/>
                </a:gs>
              </a:gsLst>
              <a:lin ang="16200000" scaled="1"/>
            </a:gradFill>
            <a:prstDash val="solid"/>
          </a:ln>
        </p:spPr>
      </p:sp>
      <p:sp>
        <p:nvSpPr>
          <p:cNvPr id="11" name="Text 8"/>
          <p:cNvSpPr/>
          <p:nvPr/>
        </p:nvSpPr>
        <p:spPr>
          <a:xfrm>
            <a:off x="3347720" y="1412240"/>
            <a:ext cx="2559685" cy="43738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3347720" y="1412240"/>
            <a:ext cx="1112520" cy="533400"/>
          </a:xfrm>
          <a:prstGeom prst="round2DiagRect">
            <a:avLst>
              <a:gd name="adj1" fmla="val 50000"/>
              <a:gd name="adj2" fmla="val 0"/>
            </a:avLst>
          </a:prstGeom>
          <a:solidFill>
            <a:srgbClr val="E1ADFD"/>
          </a:solidFill>
          <a:ln/>
        </p:spPr>
      </p:sp>
      <p:sp>
        <p:nvSpPr>
          <p:cNvPr id="13" name="Text 10"/>
          <p:cNvSpPr/>
          <p:nvPr/>
        </p:nvSpPr>
        <p:spPr>
          <a:xfrm>
            <a:off x="3347720" y="1412240"/>
            <a:ext cx="1112520" cy="53340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6182360" y="1412240"/>
            <a:ext cx="2559685" cy="4373880"/>
          </a:xfrm>
          <a:prstGeom prst="round2SameRect">
            <a:avLst>
              <a:gd name="adj1" fmla="val 9523"/>
              <a:gd name="adj2" fmla="val 0"/>
            </a:avLst>
          </a:prstGeom>
          <a:solidFill>
            <a:srgbClr val="000000">
              <a:alpha val="0"/>
            </a:srgbClr>
          </a:solidFill>
          <a:ln w="19050">
            <a:gradFill flip="none" rotWithShape="1">
              <a:gsLst>
                <a:gs pos="0">
                  <a:srgbClr val="FFFFFF">
                    <a:alpha val="0"/>
                  </a:srgbClr>
                </a:gs>
                <a:gs pos="44000">
                  <a:srgbClr val="EDCEFE"/>
                </a:gs>
                <a:gs pos="84000">
                  <a:srgbClr val="E1ADFD"/>
                </a:gs>
                <a:gs pos="100000">
                  <a:srgbClr val="E1ADFD"/>
                </a:gs>
              </a:gsLst>
              <a:lin ang="16200000" scaled="1"/>
            </a:gradFill>
            <a:prstDash val="solid"/>
          </a:ln>
        </p:spPr>
      </p:sp>
      <p:sp>
        <p:nvSpPr>
          <p:cNvPr id="15" name="Text 12"/>
          <p:cNvSpPr/>
          <p:nvPr/>
        </p:nvSpPr>
        <p:spPr>
          <a:xfrm>
            <a:off x="6182360" y="1412240"/>
            <a:ext cx="2559685" cy="437388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a:off x="6182360" y="1412240"/>
            <a:ext cx="1112520" cy="533400"/>
          </a:xfrm>
          <a:prstGeom prst="round2DiagRect">
            <a:avLst>
              <a:gd name="adj1" fmla="val 50000"/>
              <a:gd name="adj2" fmla="val 0"/>
            </a:avLst>
          </a:prstGeom>
          <a:solidFill>
            <a:srgbClr val="E1ADFD"/>
          </a:solidFill>
          <a:ln/>
        </p:spPr>
      </p:sp>
      <p:sp>
        <p:nvSpPr>
          <p:cNvPr id="17" name="Text 14"/>
          <p:cNvSpPr/>
          <p:nvPr/>
        </p:nvSpPr>
        <p:spPr>
          <a:xfrm>
            <a:off x="6182360" y="1412240"/>
            <a:ext cx="1112520" cy="53340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5"/>
          <p:cNvSpPr/>
          <p:nvPr/>
        </p:nvSpPr>
        <p:spPr>
          <a:xfrm>
            <a:off x="9017000" y="1412240"/>
            <a:ext cx="2559685" cy="4373880"/>
          </a:xfrm>
          <a:prstGeom prst="round2SameRect">
            <a:avLst>
              <a:gd name="adj1" fmla="val 9523"/>
              <a:gd name="adj2" fmla="val 0"/>
            </a:avLst>
          </a:prstGeom>
          <a:solidFill>
            <a:srgbClr val="000000">
              <a:alpha val="0"/>
            </a:srgbClr>
          </a:solidFill>
          <a:ln w="19050">
            <a:gradFill flip="none" rotWithShape="1">
              <a:gsLst>
                <a:gs pos="0">
                  <a:srgbClr val="FFFFFF">
                    <a:alpha val="0"/>
                  </a:srgbClr>
                </a:gs>
                <a:gs pos="44000">
                  <a:srgbClr val="EDCEFE"/>
                </a:gs>
                <a:gs pos="84000">
                  <a:srgbClr val="E1ADFD"/>
                </a:gs>
                <a:gs pos="100000">
                  <a:srgbClr val="E1ADFD"/>
                </a:gs>
              </a:gsLst>
              <a:lin ang="16200000" scaled="1"/>
            </a:gradFill>
            <a:prstDash val="solid"/>
          </a:ln>
        </p:spPr>
      </p:sp>
      <p:sp>
        <p:nvSpPr>
          <p:cNvPr id="19" name="Text 16"/>
          <p:cNvSpPr/>
          <p:nvPr/>
        </p:nvSpPr>
        <p:spPr>
          <a:xfrm>
            <a:off x="9017000" y="1412240"/>
            <a:ext cx="2559685" cy="4373880"/>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7"/>
          <p:cNvSpPr/>
          <p:nvPr/>
        </p:nvSpPr>
        <p:spPr>
          <a:xfrm>
            <a:off x="9017000" y="1412240"/>
            <a:ext cx="1112520" cy="533400"/>
          </a:xfrm>
          <a:prstGeom prst="round2DiagRect">
            <a:avLst>
              <a:gd name="adj1" fmla="val 50000"/>
              <a:gd name="adj2" fmla="val 0"/>
            </a:avLst>
          </a:prstGeom>
          <a:solidFill>
            <a:srgbClr val="E1ADFD"/>
          </a:solidFill>
          <a:ln/>
        </p:spPr>
      </p:sp>
      <p:sp>
        <p:nvSpPr>
          <p:cNvPr id="21" name="Text 18"/>
          <p:cNvSpPr/>
          <p:nvPr/>
        </p:nvSpPr>
        <p:spPr>
          <a:xfrm>
            <a:off x="9017000" y="1412240"/>
            <a:ext cx="1112520" cy="533400"/>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19"/>
          <p:cNvSpPr/>
          <p:nvPr/>
        </p:nvSpPr>
        <p:spPr>
          <a:xfrm>
            <a:off x="-5080" y="6195695"/>
            <a:ext cx="12207240" cy="0"/>
          </a:xfrm>
          <a:prstGeom prst="line">
            <a:avLst/>
          </a:prstGeom>
          <a:noFill/>
          <a:ln w="19050">
            <a:solidFill>
              <a:srgbClr val="FFFFFF"/>
            </a:solidFill>
            <a:prstDash val="solid"/>
            <a:headEnd type="none"/>
            <a:tailEnd type="none"/>
          </a:ln>
        </p:spPr>
      </p:sp>
      <p:sp>
        <p:nvSpPr>
          <p:cNvPr id="23" name="Shape 20"/>
          <p:cNvSpPr/>
          <p:nvPr/>
        </p:nvSpPr>
        <p:spPr>
          <a:xfrm>
            <a:off x="1686560" y="6116320"/>
            <a:ext cx="198120" cy="198120"/>
          </a:xfrm>
          <a:prstGeom prst="ellipse">
            <a:avLst/>
          </a:prstGeom>
          <a:solidFill>
            <a:srgbClr val="E1ADFD"/>
          </a:solidFill>
          <a:ln w="38100">
            <a:solidFill>
              <a:srgbClr val="FFFFFF"/>
            </a:solidFill>
            <a:prstDash val="solid"/>
          </a:ln>
        </p:spPr>
      </p:sp>
      <p:sp>
        <p:nvSpPr>
          <p:cNvPr id="24" name="Text 21"/>
          <p:cNvSpPr/>
          <p:nvPr/>
        </p:nvSpPr>
        <p:spPr>
          <a:xfrm>
            <a:off x="1686560" y="6116320"/>
            <a:ext cx="198120" cy="198120"/>
          </a:xfrm>
          <a:prstGeom prst="rect">
            <a:avLst/>
          </a:prstGeom>
          <a:noFill/>
          <a:ln/>
        </p:spPr>
        <p:txBody>
          <a:bodyPr wrap="square" lIns="45720" tIns="91440" rIns="91440" bIns="45720" rtlCol="0" anchor="ctr"/>
          <a:lstStyle/>
          <a:p>
            <a:pPr>
              <a:lnSpc>
                <a:spcPct val="100000"/>
              </a:lnSpc>
            </a:pPr>
            <a:endParaRPr lang="en-US" sz="1600" dirty="0"/>
          </a:p>
        </p:txBody>
      </p:sp>
      <p:sp>
        <p:nvSpPr>
          <p:cNvPr id="25" name="Shape 22"/>
          <p:cNvSpPr/>
          <p:nvPr/>
        </p:nvSpPr>
        <p:spPr>
          <a:xfrm>
            <a:off x="4627880" y="6116320"/>
            <a:ext cx="198120" cy="198120"/>
          </a:xfrm>
          <a:prstGeom prst="ellipse">
            <a:avLst/>
          </a:prstGeom>
          <a:solidFill>
            <a:srgbClr val="E1ADFD"/>
          </a:solidFill>
          <a:ln w="38100">
            <a:solidFill>
              <a:srgbClr val="FFFFFF"/>
            </a:solidFill>
            <a:prstDash val="solid"/>
          </a:ln>
        </p:spPr>
      </p:sp>
      <p:sp>
        <p:nvSpPr>
          <p:cNvPr id="26" name="Text 23"/>
          <p:cNvSpPr/>
          <p:nvPr/>
        </p:nvSpPr>
        <p:spPr>
          <a:xfrm>
            <a:off x="4627880" y="6116320"/>
            <a:ext cx="198120" cy="198120"/>
          </a:xfrm>
          <a:prstGeom prst="rect">
            <a:avLst/>
          </a:prstGeom>
          <a:noFill/>
          <a:ln/>
        </p:spPr>
        <p:txBody>
          <a:bodyPr wrap="square" lIns="45720" tIns="91440" rIns="91440" bIns="45720" rtlCol="0" anchor="ctr"/>
          <a:lstStyle/>
          <a:p>
            <a:pPr>
              <a:lnSpc>
                <a:spcPct val="100000"/>
              </a:lnSpc>
            </a:pPr>
            <a:endParaRPr lang="en-US" sz="1600" dirty="0"/>
          </a:p>
        </p:txBody>
      </p:sp>
      <p:sp>
        <p:nvSpPr>
          <p:cNvPr id="27" name="Shape 24"/>
          <p:cNvSpPr/>
          <p:nvPr/>
        </p:nvSpPr>
        <p:spPr>
          <a:xfrm>
            <a:off x="7569200" y="6116320"/>
            <a:ext cx="198120" cy="198120"/>
          </a:xfrm>
          <a:prstGeom prst="ellipse">
            <a:avLst/>
          </a:prstGeom>
          <a:solidFill>
            <a:srgbClr val="E1ADFD"/>
          </a:solidFill>
          <a:ln w="38100">
            <a:solidFill>
              <a:srgbClr val="FFFFFF"/>
            </a:solidFill>
            <a:prstDash val="solid"/>
          </a:ln>
        </p:spPr>
      </p:sp>
      <p:sp>
        <p:nvSpPr>
          <p:cNvPr id="28" name="Text 25"/>
          <p:cNvSpPr/>
          <p:nvPr/>
        </p:nvSpPr>
        <p:spPr>
          <a:xfrm>
            <a:off x="7569200" y="6116320"/>
            <a:ext cx="198120" cy="198120"/>
          </a:xfrm>
          <a:prstGeom prst="rect">
            <a:avLst/>
          </a:prstGeom>
          <a:noFill/>
          <a:ln/>
        </p:spPr>
        <p:txBody>
          <a:bodyPr wrap="square" lIns="45720" tIns="91440" rIns="91440" bIns="45720" rtlCol="0" anchor="ctr"/>
          <a:lstStyle/>
          <a:p>
            <a:pPr>
              <a:lnSpc>
                <a:spcPct val="100000"/>
              </a:lnSpc>
            </a:pPr>
            <a:endParaRPr lang="en-US" sz="1600" dirty="0"/>
          </a:p>
        </p:txBody>
      </p:sp>
      <p:sp>
        <p:nvSpPr>
          <p:cNvPr id="29" name="Shape 26"/>
          <p:cNvSpPr/>
          <p:nvPr/>
        </p:nvSpPr>
        <p:spPr>
          <a:xfrm>
            <a:off x="10510520" y="6116320"/>
            <a:ext cx="198120" cy="198120"/>
          </a:xfrm>
          <a:prstGeom prst="ellipse">
            <a:avLst/>
          </a:prstGeom>
          <a:solidFill>
            <a:srgbClr val="E1ADFD"/>
          </a:solidFill>
          <a:ln w="38100">
            <a:solidFill>
              <a:srgbClr val="FFFFFF"/>
            </a:solidFill>
            <a:prstDash val="solid"/>
          </a:ln>
        </p:spPr>
      </p:sp>
      <p:sp>
        <p:nvSpPr>
          <p:cNvPr id="30" name="Text 27"/>
          <p:cNvSpPr/>
          <p:nvPr/>
        </p:nvSpPr>
        <p:spPr>
          <a:xfrm>
            <a:off x="10510520" y="6116320"/>
            <a:ext cx="198120" cy="198120"/>
          </a:xfrm>
          <a:prstGeom prst="rect">
            <a:avLst/>
          </a:prstGeom>
          <a:noFill/>
          <a:ln/>
        </p:spPr>
        <p:txBody>
          <a:bodyPr wrap="square" lIns="45720" tIns="91440" rIns="91440" bIns="45720" rtlCol="0" anchor="ctr"/>
          <a:lstStyle/>
          <a:p>
            <a:pPr>
              <a:lnSpc>
                <a:spcPct val="100000"/>
              </a:lnSpc>
            </a:pPr>
            <a:endParaRPr lang="en-US" sz="1600" dirty="0"/>
          </a:p>
        </p:txBody>
      </p:sp>
      <p:sp>
        <p:nvSpPr>
          <p:cNvPr id="31" name="Text 28"/>
          <p:cNvSpPr/>
          <p:nvPr/>
        </p:nvSpPr>
        <p:spPr>
          <a:xfrm>
            <a:off x="787400" y="1442720"/>
            <a:ext cx="619760" cy="368300"/>
          </a:xfrm>
          <a:prstGeom prst="rect">
            <a:avLst/>
          </a:prstGeom>
          <a:noFill/>
          <a:ln/>
        </p:spPr>
        <p:txBody>
          <a:bodyPr wrap="square" lIns="91440" tIns="45720" rIns="91440" bIns="45720" rtlCol="0" anchor="t">
            <a:spAutoFit/>
          </a:bodyPr>
          <a:lstStyle/>
          <a:p>
            <a:pPr algn="ctr">
              <a:lnSpc>
                <a:spcPct val="100000"/>
              </a:lnSpc>
            </a:pPr>
            <a:r>
              <a:rPr lang="en-US" sz="2400" b="1" dirty="0">
                <a:solidFill>
                  <a:srgbClr val="FFFFFF"/>
                </a:solidFill>
                <a:latin typeface="MiSans" pitchFamily="34" charset="0"/>
                <a:ea typeface="MiSans" pitchFamily="34" charset="-122"/>
                <a:cs typeface="MiSans" pitchFamily="34" charset="-120"/>
              </a:rPr>
              <a:t>01</a:t>
            </a:r>
            <a:endParaRPr lang="en-US" sz="1600" dirty="0"/>
          </a:p>
        </p:txBody>
      </p:sp>
      <p:sp>
        <p:nvSpPr>
          <p:cNvPr id="32" name="Text 29"/>
          <p:cNvSpPr/>
          <p:nvPr/>
        </p:nvSpPr>
        <p:spPr>
          <a:xfrm>
            <a:off x="735330" y="2004695"/>
            <a:ext cx="213868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Contrast in Thinking</a:t>
            </a:r>
            <a:endParaRPr lang="en-US" sz="1600" dirty="0"/>
          </a:p>
        </p:txBody>
      </p:sp>
      <p:sp>
        <p:nvSpPr>
          <p:cNvPr id="33" name="Text 30"/>
          <p:cNvSpPr/>
          <p:nvPr/>
        </p:nvSpPr>
        <p:spPr>
          <a:xfrm>
            <a:off x="716280" y="2661285"/>
            <a:ext cx="2176145" cy="2456259"/>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Human thinking is based on personal experience and intuition, while AI relies on patterns and probabilities. This fundamental difference affects how AI processes information.</a:t>
            </a:r>
            <a:endParaRPr lang="en-US" sz="1600" dirty="0"/>
          </a:p>
        </p:txBody>
      </p:sp>
      <p:sp>
        <p:nvSpPr>
          <p:cNvPr id="34" name="Text 31"/>
          <p:cNvSpPr/>
          <p:nvPr/>
        </p:nvSpPr>
        <p:spPr>
          <a:xfrm>
            <a:off x="3622040" y="1442720"/>
            <a:ext cx="619760" cy="368300"/>
          </a:xfrm>
          <a:prstGeom prst="rect">
            <a:avLst/>
          </a:prstGeom>
          <a:noFill/>
          <a:ln/>
        </p:spPr>
        <p:txBody>
          <a:bodyPr wrap="square" lIns="91440" tIns="45720" rIns="91440" bIns="45720" rtlCol="0" anchor="t">
            <a:spAutoFit/>
          </a:bodyPr>
          <a:lstStyle/>
          <a:p>
            <a:pPr algn="ctr">
              <a:lnSpc>
                <a:spcPct val="100000"/>
              </a:lnSpc>
            </a:pPr>
            <a:r>
              <a:rPr lang="en-US" sz="2400" b="1" dirty="0">
                <a:solidFill>
                  <a:srgbClr val="FFFFFF"/>
                </a:solidFill>
                <a:latin typeface="MiSans" pitchFamily="34" charset="0"/>
                <a:ea typeface="MiSans" pitchFamily="34" charset="-122"/>
                <a:cs typeface="MiSans" pitchFamily="34" charset="-120"/>
              </a:rPr>
              <a:t>02</a:t>
            </a:r>
            <a:endParaRPr lang="en-US" sz="1600" dirty="0"/>
          </a:p>
        </p:txBody>
      </p:sp>
      <p:sp>
        <p:nvSpPr>
          <p:cNvPr id="35" name="Text 32"/>
          <p:cNvSpPr/>
          <p:nvPr/>
        </p:nvSpPr>
        <p:spPr>
          <a:xfrm>
            <a:off x="3569970" y="2004695"/>
            <a:ext cx="213868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Strengths of AI</a:t>
            </a:r>
            <a:endParaRPr lang="en-US" sz="1600" dirty="0"/>
          </a:p>
        </p:txBody>
      </p:sp>
      <p:sp>
        <p:nvSpPr>
          <p:cNvPr id="36" name="Text 33"/>
          <p:cNvSpPr/>
          <p:nvPr/>
        </p:nvSpPr>
        <p:spPr>
          <a:xfrm>
            <a:off x="3550920" y="2661285"/>
            <a:ext cx="2176145" cy="2183209"/>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AI excels at processing large amounts of data quickly, finding patterns, and generating predictions. It can assist with tasks that require speed and accuracy.</a:t>
            </a:r>
            <a:endParaRPr lang="en-US" sz="1600" dirty="0"/>
          </a:p>
        </p:txBody>
      </p:sp>
      <p:sp>
        <p:nvSpPr>
          <p:cNvPr id="37" name="Text 34"/>
          <p:cNvSpPr/>
          <p:nvPr/>
        </p:nvSpPr>
        <p:spPr>
          <a:xfrm>
            <a:off x="6456680" y="1442720"/>
            <a:ext cx="619760" cy="368300"/>
          </a:xfrm>
          <a:prstGeom prst="rect">
            <a:avLst/>
          </a:prstGeom>
          <a:noFill/>
          <a:ln/>
        </p:spPr>
        <p:txBody>
          <a:bodyPr wrap="square" lIns="91440" tIns="45720" rIns="91440" bIns="45720" rtlCol="0" anchor="t">
            <a:spAutoFit/>
          </a:bodyPr>
          <a:lstStyle/>
          <a:p>
            <a:pPr algn="ctr">
              <a:lnSpc>
                <a:spcPct val="100000"/>
              </a:lnSpc>
            </a:pPr>
            <a:r>
              <a:rPr lang="en-US" sz="2400" b="1" dirty="0">
                <a:solidFill>
                  <a:srgbClr val="FFFFFF"/>
                </a:solidFill>
                <a:latin typeface="MiSans" pitchFamily="34" charset="0"/>
                <a:ea typeface="MiSans" pitchFamily="34" charset="-122"/>
                <a:cs typeface="MiSans" pitchFamily="34" charset="-120"/>
              </a:rPr>
              <a:t>03</a:t>
            </a:r>
            <a:endParaRPr lang="en-US" sz="1600" dirty="0"/>
          </a:p>
        </p:txBody>
      </p:sp>
      <p:sp>
        <p:nvSpPr>
          <p:cNvPr id="38" name="Text 35"/>
          <p:cNvSpPr/>
          <p:nvPr/>
        </p:nvSpPr>
        <p:spPr>
          <a:xfrm>
            <a:off x="6404610" y="2004695"/>
            <a:ext cx="213868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Strengths of Humans</a:t>
            </a:r>
            <a:endParaRPr lang="en-US" sz="1600" dirty="0"/>
          </a:p>
        </p:txBody>
      </p:sp>
      <p:sp>
        <p:nvSpPr>
          <p:cNvPr id="39" name="Text 36"/>
          <p:cNvSpPr/>
          <p:nvPr/>
        </p:nvSpPr>
        <p:spPr>
          <a:xfrm>
            <a:off x="6385560" y="2661285"/>
            <a:ext cx="2176145" cy="2183209"/>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Humans bring creativity, emotional intelligence, and ethical judgment to tasks. These qualities are essential for making nuanced decisions and ensuring AI outputs are used responsibly.</a:t>
            </a:r>
            <a:endParaRPr lang="en-US" sz="1600" dirty="0"/>
          </a:p>
        </p:txBody>
      </p:sp>
      <p:sp>
        <p:nvSpPr>
          <p:cNvPr id="40" name="Text 37"/>
          <p:cNvSpPr/>
          <p:nvPr/>
        </p:nvSpPr>
        <p:spPr>
          <a:xfrm>
            <a:off x="9291320" y="1442720"/>
            <a:ext cx="619760" cy="368300"/>
          </a:xfrm>
          <a:prstGeom prst="rect">
            <a:avLst/>
          </a:prstGeom>
          <a:noFill/>
          <a:ln/>
        </p:spPr>
        <p:txBody>
          <a:bodyPr wrap="square" lIns="91440" tIns="45720" rIns="91440" bIns="45720" rtlCol="0" anchor="t">
            <a:spAutoFit/>
          </a:bodyPr>
          <a:lstStyle/>
          <a:p>
            <a:pPr algn="ctr">
              <a:lnSpc>
                <a:spcPct val="100000"/>
              </a:lnSpc>
            </a:pPr>
            <a:r>
              <a:rPr lang="en-US" sz="2400" b="1" dirty="0">
                <a:solidFill>
                  <a:srgbClr val="FFFFFF"/>
                </a:solidFill>
                <a:latin typeface="MiSans" pitchFamily="34" charset="0"/>
                <a:ea typeface="MiSans" pitchFamily="34" charset="-122"/>
                <a:cs typeface="MiSans" pitchFamily="34" charset="-120"/>
              </a:rPr>
              <a:t>04</a:t>
            </a:r>
            <a:endParaRPr lang="en-US" sz="1600" dirty="0"/>
          </a:p>
        </p:txBody>
      </p:sp>
      <p:sp>
        <p:nvSpPr>
          <p:cNvPr id="41" name="Text 38"/>
          <p:cNvSpPr/>
          <p:nvPr/>
        </p:nvSpPr>
        <p:spPr>
          <a:xfrm>
            <a:off x="9239250" y="2004695"/>
            <a:ext cx="213868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Complementary Roles</a:t>
            </a:r>
            <a:endParaRPr lang="en-US" sz="1600" dirty="0"/>
          </a:p>
        </p:txBody>
      </p:sp>
      <p:sp>
        <p:nvSpPr>
          <p:cNvPr id="42" name="Text 39"/>
          <p:cNvSpPr/>
          <p:nvPr/>
        </p:nvSpPr>
        <p:spPr>
          <a:xfrm>
            <a:off x="9220200" y="2661285"/>
            <a:ext cx="2176145" cy="1910358"/>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Understanding the strengths of both AI and humans allows you to leverage AI as a tool while retaining control and creativity in your work and projects.</a:t>
            </a: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02</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Inside the Box</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Learning From Examples</a:t>
            </a:r>
            <a:endParaRPr lang="en-US" sz="1600" dirty="0"/>
          </a:p>
        </p:txBody>
      </p:sp>
      <p:sp>
        <p:nvSpPr>
          <p:cNvPr id="4" name="Shape 1"/>
          <p:cNvSpPr/>
          <p:nvPr/>
        </p:nvSpPr>
        <p:spPr>
          <a:xfrm>
            <a:off x="7361555" y="22225"/>
            <a:ext cx="4815840" cy="6827520"/>
          </a:xfrm>
          <a:prstGeom prst="rect">
            <a:avLst/>
          </a:prstGeom>
          <a:solidFill>
            <a:srgbClr val="E6E6FD">
              <a:alpha val="94118"/>
            </a:srgbClr>
          </a:solidFill>
          <a:ln/>
        </p:spPr>
      </p:sp>
      <p:sp>
        <p:nvSpPr>
          <p:cNvPr id="5" name="Text 2"/>
          <p:cNvSpPr/>
          <p:nvPr/>
        </p:nvSpPr>
        <p:spPr>
          <a:xfrm>
            <a:off x="7361555" y="22225"/>
            <a:ext cx="4815840" cy="6827520"/>
          </a:xfrm>
          <a:prstGeom prst="rect">
            <a:avLst/>
          </a:prstGeom>
          <a:noFill/>
          <a:ln/>
        </p:spPr>
        <p:txBody>
          <a:bodyPr wrap="square" lIns="45720" tIns="91440" rIns="91440" bIns="45720" rtlCol="0" anchor="ctr"/>
          <a:lstStyle/>
          <a:p>
            <a:pPr>
              <a:lnSpc>
                <a:spcPct val="100000"/>
              </a:lnSpc>
            </a:pPr>
            <a:endParaRPr lang="en-US" sz="1600" dirty="0"/>
          </a:p>
        </p:txBody>
      </p:sp>
      <p:pic>
        <p:nvPicPr>
          <p:cNvPr id="6" name="Image 1" descr="https://kimi-img.moonshot.cn/pub/slides/slides_tmpl/image/25-08-27-20:07:40-d2nfa318bjvh7rlj0gg0.png"/>
          <p:cNvPicPr>
            <a:picLocks noChangeAspect="1"/>
          </p:cNvPicPr>
          <p:nvPr/>
        </p:nvPicPr>
        <p:blipFill>
          <a:blip r:embed="rId4"/>
          <a:srcRect l="23" r="23"/>
          <a:stretch/>
        </p:blipFill>
        <p:spPr>
          <a:xfrm>
            <a:off x="692785" y="1851025"/>
            <a:ext cx="6939915" cy="3855720"/>
          </a:xfrm>
          <a:prstGeom prst="rect">
            <a:avLst/>
          </a:prstGeom>
        </p:spPr>
      </p:pic>
      <p:sp>
        <p:nvSpPr>
          <p:cNvPr id="7" name="Text 3"/>
          <p:cNvSpPr/>
          <p:nvPr/>
        </p:nvSpPr>
        <p:spPr>
          <a:xfrm>
            <a:off x="7766050" y="1290955"/>
            <a:ext cx="4027170" cy="1049734"/>
          </a:xfrm>
          <a:prstGeom prst="rect">
            <a:avLst/>
          </a:prstGeom>
          <a:noFill/>
          <a:ln/>
        </p:spPr>
        <p:txBody>
          <a:bodyPr wrap="square" lIns="91440" tIns="45720" rIns="91440" bIns="45720" rtlCol="0" anchor="t">
            <a:spAutoFit/>
          </a:bodyPr>
          <a:lstStyle/>
          <a:p>
            <a:pPr algn="just">
              <a:lnSpc>
                <a:spcPct val="100000"/>
              </a:lnSpc>
            </a:pPr>
            <a:r>
              <a:rPr lang="en-US" sz="3200" b="1" dirty="0">
                <a:solidFill>
                  <a:srgbClr val="000000"/>
                </a:solidFill>
                <a:latin typeface="MiSans" pitchFamily="34" charset="0"/>
                <a:ea typeface="MiSans" pitchFamily="34" charset="-122"/>
                <a:cs typeface="MiSans" pitchFamily="34" charset="-120"/>
              </a:rPr>
              <a:t>Core Learning Process</a:t>
            </a:r>
            <a:endParaRPr lang="en-US" sz="1600" dirty="0"/>
          </a:p>
        </p:txBody>
      </p:sp>
      <p:sp>
        <p:nvSpPr>
          <p:cNvPr id="8" name="Text 4"/>
          <p:cNvSpPr/>
          <p:nvPr/>
        </p:nvSpPr>
        <p:spPr>
          <a:xfrm>
            <a:off x="7766050" y="2404745"/>
            <a:ext cx="4013835" cy="3083560"/>
          </a:xfrm>
          <a:prstGeom prst="rect">
            <a:avLst/>
          </a:prstGeom>
          <a:noFill/>
          <a:ln/>
        </p:spPr>
        <p:txBody>
          <a:bodyPr wrap="square" lIns="91440" tIns="45720" rIns="91440" bIns="45720" rtlCol="0" anchor="t"/>
          <a:lstStyle/>
          <a:p>
            <a:pPr>
              <a:lnSpc>
                <a:spcPct val="130000"/>
              </a:lnSpc>
            </a:pPr>
            <a:r>
              <a:rPr lang="en-US" sz="2000" dirty="0">
                <a:solidFill>
                  <a:srgbClr val="000000"/>
                </a:solidFill>
                <a:latin typeface="MiSans" pitchFamily="34" charset="0"/>
                <a:ea typeface="MiSans" pitchFamily="34" charset="-122"/>
                <a:cs typeface="MiSans" pitchFamily="34" charset="-120"/>
              </a:rPr>
              <a:t>AI learns through a simple loop: it receives input data, recognizes patterns, and generates an output. This process mimics how humans learn from experience but operates at a much larger scale.</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Key Terms Decoder</a:t>
            </a:r>
            <a:endParaRPr lang="en-US" sz="1600" dirty="0"/>
          </a:p>
        </p:txBody>
      </p:sp>
      <p:sp>
        <p:nvSpPr>
          <p:cNvPr id="4" name="Shape 1"/>
          <p:cNvSpPr/>
          <p:nvPr/>
        </p:nvSpPr>
        <p:spPr>
          <a:xfrm>
            <a:off x="-6985" y="1494790"/>
            <a:ext cx="12206605" cy="1126490"/>
          </a:xfrm>
          <a:prstGeom prst="roundRect">
            <a:avLst>
              <a:gd name="adj" fmla="val 0"/>
            </a:avLst>
          </a:prstGeom>
          <a:solidFill>
            <a:srgbClr val="E6E6FD"/>
          </a:solidFill>
          <a:ln/>
        </p:spPr>
      </p:sp>
      <p:sp>
        <p:nvSpPr>
          <p:cNvPr id="5" name="Text 2"/>
          <p:cNvSpPr/>
          <p:nvPr/>
        </p:nvSpPr>
        <p:spPr>
          <a:xfrm>
            <a:off x="-6985" y="1494790"/>
            <a:ext cx="12206605" cy="112649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1092200" y="1925320"/>
            <a:ext cx="4359910" cy="4023360"/>
          </a:xfrm>
          <a:prstGeom prst="roundRect">
            <a:avLst>
              <a:gd name="adj" fmla="val 3066"/>
            </a:avLst>
          </a:prstGeom>
          <a:solidFill>
            <a:srgbClr val="FFFFFF"/>
          </a:solidFill>
          <a:ln w="19050">
            <a:solidFill>
              <a:srgbClr val="E1ADFD"/>
            </a:solidFill>
            <a:prstDash val="solid"/>
          </a:ln>
        </p:spPr>
      </p:sp>
      <p:sp>
        <p:nvSpPr>
          <p:cNvPr id="7" name="Text 4"/>
          <p:cNvSpPr/>
          <p:nvPr/>
        </p:nvSpPr>
        <p:spPr>
          <a:xfrm>
            <a:off x="1092200" y="1925320"/>
            <a:ext cx="4359910" cy="402336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1307465" y="3101340"/>
            <a:ext cx="3893185" cy="0"/>
          </a:xfrm>
          <a:prstGeom prst="line">
            <a:avLst/>
          </a:prstGeom>
          <a:noFill/>
          <a:ln w="19050">
            <a:solidFill>
              <a:srgbClr val="E1ADFD"/>
            </a:solidFill>
            <a:prstDash val="solid"/>
            <a:headEnd type="none"/>
            <a:tailEnd type="none"/>
          </a:ln>
        </p:spPr>
      </p:sp>
      <p:sp>
        <p:nvSpPr>
          <p:cNvPr id="9" name="Shape 6"/>
          <p:cNvSpPr/>
          <p:nvPr/>
        </p:nvSpPr>
        <p:spPr>
          <a:xfrm>
            <a:off x="5913120" y="1925320"/>
            <a:ext cx="4359910" cy="4023360"/>
          </a:xfrm>
          <a:prstGeom prst="roundRect">
            <a:avLst>
              <a:gd name="adj" fmla="val 3066"/>
            </a:avLst>
          </a:prstGeom>
          <a:solidFill>
            <a:srgbClr val="FFFFFF"/>
          </a:solidFill>
          <a:ln w="19050">
            <a:solidFill>
              <a:srgbClr val="E1ADFD"/>
            </a:solidFill>
            <a:prstDash val="solid"/>
          </a:ln>
        </p:spPr>
      </p:sp>
      <p:sp>
        <p:nvSpPr>
          <p:cNvPr id="10" name="Text 7"/>
          <p:cNvSpPr/>
          <p:nvPr/>
        </p:nvSpPr>
        <p:spPr>
          <a:xfrm>
            <a:off x="5913120" y="1925320"/>
            <a:ext cx="4359910" cy="402336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a:off x="6128385" y="3101340"/>
            <a:ext cx="3893185" cy="0"/>
          </a:xfrm>
          <a:prstGeom prst="line">
            <a:avLst/>
          </a:prstGeom>
          <a:noFill/>
          <a:ln w="19050">
            <a:solidFill>
              <a:srgbClr val="E1ADFD"/>
            </a:solidFill>
            <a:prstDash val="solid"/>
            <a:headEnd type="none"/>
            <a:tailEnd type="none"/>
          </a:ln>
        </p:spPr>
      </p:sp>
      <p:sp>
        <p:nvSpPr>
          <p:cNvPr id="12" name="Text 9"/>
          <p:cNvSpPr/>
          <p:nvPr/>
        </p:nvSpPr>
        <p:spPr>
          <a:xfrm>
            <a:off x="1326515" y="2209800"/>
            <a:ext cx="3891915"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Machine Learning</a:t>
            </a:r>
            <a:endParaRPr lang="en-US" sz="1600" dirty="0"/>
          </a:p>
        </p:txBody>
      </p:sp>
      <p:sp>
        <p:nvSpPr>
          <p:cNvPr id="13" name="Text 10"/>
          <p:cNvSpPr/>
          <p:nvPr/>
        </p:nvSpPr>
        <p:spPr>
          <a:xfrm>
            <a:off x="1307465" y="3155315"/>
            <a:ext cx="3893185" cy="1706563"/>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Machine Learning is a subset of AI where models learn from data without being explicitly programmed. It enables AI to improve over time as it processes more examples.</a:t>
            </a:r>
            <a:endParaRPr lang="en-US" sz="1600" dirty="0"/>
          </a:p>
        </p:txBody>
      </p:sp>
      <p:sp>
        <p:nvSpPr>
          <p:cNvPr id="14" name="Text 11"/>
          <p:cNvSpPr/>
          <p:nvPr/>
        </p:nvSpPr>
        <p:spPr>
          <a:xfrm>
            <a:off x="6147435" y="2209800"/>
            <a:ext cx="3891915"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Neural Networks</a:t>
            </a:r>
            <a:endParaRPr lang="en-US" sz="1600" dirty="0"/>
          </a:p>
        </p:txBody>
      </p:sp>
      <p:sp>
        <p:nvSpPr>
          <p:cNvPr id="15" name="Text 12"/>
          <p:cNvSpPr/>
          <p:nvPr/>
        </p:nvSpPr>
        <p:spPr>
          <a:xfrm>
            <a:off x="6128385" y="3155315"/>
            <a:ext cx="3893185" cy="2047875"/>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Neural Networks are AI systems inspired by the human brain. They detect patterns and relationships in data, making them powerful tools for tasks like image recognition and natural language processing.</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E6E6E6"/>
      </a:dk2>
      <a:lt2>
        <a:srgbClr val="FFFFFF"/>
      </a:lt2>
      <a:accent1>
        <a:srgbClr val="E6E6FD"/>
      </a:accent1>
      <a:accent2>
        <a:srgbClr val="E1ADFD"/>
      </a:accent2>
      <a:accent3>
        <a:srgbClr val="94E7FC"/>
      </a:accent3>
      <a:accent4>
        <a:srgbClr val="3462F9"/>
      </a:accent4>
      <a:accent5>
        <a:srgbClr val="B0D9FC"/>
      </a:accent5>
      <a:accent6>
        <a:srgbClr val="C1D1FB"/>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1502</Words>
  <Application>Microsoft Office PowerPoint</Application>
  <PresentationFormat>Widescreen</PresentationFormat>
  <Paragraphs>173</Paragraphs>
  <Slides>27</Slides>
  <Notes>27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27</vt:i4>
      </vt:variant>
    </vt:vector>
  </HeadingPairs>
  <TitlesOfParts>
    <vt:vector size="30" baseType="lpstr">
      <vt:lpstr>MiSans</vt:lpstr>
      <vt:lpstr>Arial</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Appreciation 101</dc:title>
  <dc:subject>AI Appreciation 101</dc:subject>
  <dc:creator>Kimi</dc:creator>
  <cp:lastModifiedBy>Sean</cp:lastModifiedBy>
  <cp:revision>2</cp:revision>
  <dcterms:created xsi:type="dcterms:W3CDTF">2025-12-02T08:28:41Z</dcterms:created>
  <dcterms:modified xsi:type="dcterms:W3CDTF">2025-12-02T08:29:20Z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{"Label":"AI Appreciation 101","ContentProducer":"001191110108MACG2KBH8F10000","ProduceID":"d4na4ehpue5o0hodc4rg","ReservedCode1":"","ContentPropagator":"001191110108MACG2KBH8F20000","PropagateID":"d4na4ehpue5o0hodc4rg","ReservedCode2":""}</vt:lpwstr>
  </property>
</Properties>
</file>